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14" r:id="rId3"/>
    <p:sldId id="325" r:id="rId4"/>
    <p:sldId id="257" r:id="rId5"/>
    <p:sldId id="282" r:id="rId6"/>
    <p:sldId id="264" r:id="rId7"/>
    <p:sldId id="269" r:id="rId8"/>
    <p:sldId id="307" r:id="rId9"/>
    <p:sldId id="273" r:id="rId10"/>
    <p:sldId id="308" r:id="rId11"/>
    <p:sldId id="315" r:id="rId12"/>
    <p:sldId id="267" r:id="rId13"/>
    <p:sldId id="297" r:id="rId14"/>
    <p:sldId id="266" r:id="rId15"/>
    <p:sldId id="274" r:id="rId16"/>
    <p:sldId id="268" r:id="rId17"/>
    <p:sldId id="258" r:id="rId18"/>
    <p:sldId id="276" r:id="rId19"/>
    <p:sldId id="275" r:id="rId20"/>
    <p:sldId id="259" r:id="rId21"/>
    <p:sldId id="260" r:id="rId22"/>
    <p:sldId id="277" r:id="rId23"/>
    <p:sldId id="280" r:id="rId24"/>
    <p:sldId id="313" r:id="rId25"/>
    <p:sldId id="278" r:id="rId26"/>
    <p:sldId id="279" r:id="rId27"/>
    <p:sldId id="284" r:id="rId28"/>
    <p:sldId id="321" r:id="rId29"/>
    <p:sldId id="320" r:id="rId30"/>
    <p:sldId id="300" r:id="rId31"/>
    <p:sldId id="302" r:id="rId32"/>
    <p:sldId id="301" r:id="rId33"/>
    <p:sldId id="286" r:id="rId34"/>
    <p:sldId id="288" r:id="rId35"/>
    <p:sldId id="289" r:id="rId36"/>
    <p:sldId id="322" r:id="rId37"/>
    <p:sldId id="291" r:id="rId38"/>
    <p:sldId id="309" r:id="rId39"/>
    <p:sldId id="323" r:id="rId40"/>
    <p:sldId id="310" r:id="rId41"/>
    <p:sldId id="295" r:id="rId42"/>
    <p:sldId id="296" r:id="rId43"/>
    <p:sldId id="294" r:id="rId44"/>
    <p:sldId id="263" r:id="rId45"/>
    <p:sldId id="298" r:id="rId46"/>
    <p:sldId id="324" r:id="rId47"/>
    <p:sldId id="293" r:id="rId48"/>
    <p:sldId id="306" r:id="rId49"/>
    <p:sldId id="305" r:id="rId50"/>
    <p:sldId id="299" r:id="rId51"/>
    <p:sldId id="304" r:id="rId5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85637" autoAdjust="0"/>
  </p:normalViewPr>
  <p:slideViewPr>
    <p:cSldViewPr snapToGrid="0">
      <p:cViewPr varScale="1">
        <p:scale>
          <a:sx n="64" d="100"/>
          <a:sy n="64" d="100"/>
        </p:scale>
        <p:origin x="972"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14/05/2021</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14/05/2021</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t.wikipedia.org/wiki/C%C3%B3digo_de_m%C3%A1quina"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pt.wikipedia.org/wiki/Linguagem_human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orre_de_Han%C3%B3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t.wikipedia.org/wiki/Combinat%C3%B3ri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naltech.com.br/ciencia/Pela-primeira-vez-na-mundo-computador-engana-pessoas-e-passa-no-teste-de-Tu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smtClean="0"/>
              <a:t>Porém</a:t>
            </a:r>
            <a:r>
              <a:rPr lang="pt-BR" sz="1200" dirty="0"/>
              <a:t>, esta </a:t>
            </a:r>
            <a:r>
              <a:rPr lang="pt-BR" sz="1200" i="1" dirty="0"/>
              <a:t>imitação</a:t>
            </a:r>
            <a:r>
              <a:rPr lang="pt-BR" sz="1200" dirty="0"/>
              <a:t> não será perfeita dado que somos construídos de matéria viva e até o momento não fomos capazes de criar nada semelhante ao nosso cérebro. </a:t>
            </a:r>
            <a:endParaRPr lang="pt-BR" sz="1200" dirty="0" smtClean="0"/>
          </a:p>
          <a:p>
            <a:pPr marL="171450" indent="-171450">
              <a:buFont typeface="Arial" panose="020B0604020202020204" pitchFamily="34" charset="0"/>
              <a:buChar char="•"/>
            </a:pPr>
            <a:r>
              <a:rPr lang="pt-BR" sz="1200" dirty="0" smtClean="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r>
              <a:rPr lang="pt-BR" sz="1200" dirty="0" smtClean="0"/>
              <a:t>.</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57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5746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anúncios/produtos: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362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defTabSz="1686336">
              <a:buFont typeface="Arial" panose="020B0604020202020204" pitchFamily="34" charset="0"/>
              <a:buChar char="•"/>
              <a:defRPr/>
            </a:pPr>
            <a:r>
              <a:rPr lang="pt-BR" sz="1200" b="1" dirty="0"/>
              <a:t>Predição de surtos de doenças infecciosas</a:t>
            </a:r>
            <a:r>
              <a:rPr lang="pt-BR" sz="1200" dirty="0"/>
              <a:t>: IA ajudou uma startup a prever em Dezembro de 2019 o novo surto de corona vírus e onde ele apareceria em </a:t>
            </a:r>
            <a:r>
              <a:rPr lang="pt-BR" sz="1200" dirty="0" smtClean="0"/>
              <a:t>seguida.</a:t>
            </a:r>
            <a:endParaRPr lang="pt-BR" sz="1200" baseline="0" dirty="0" smtClean="0"/>
          </a:p>
          <a:p>
            <a:pPr marL="628650" lvl="1" indent="-171450" defTabSz="1686336">
              <a:buFont typeface="Arial" panose="020B0604020202020204" pitchFamily="34" charset="0"/>
              <a:buChar char="•"/>
              <a:defRPr/>
            </a:pPr>
            <a:r>
              <a:rPr lang="pt-BR" sz="1200" dirty="0" smtClean="0"/>
              <a:t>Eles utilizaram processamento de linguagem natural e aprendizado de máquina para processar informações e notícias publicadas em redes sociais, sites e jornais em vários idiomas, </a:t>
            </a:r>
            <a:r>
              <a:rPr lang="pt-BR" sz="1200" b="0" i="0" kern="1200" dirty="0" smtClean="0">
                <a:solidFill>
                  <a:schemeClr val="tx1"/>
                </a:solidFill>
                <a:effectLst/>
                <a:latin typeface="+mn-lt"/>
                <a:ea typeface="+mn-ea"/>
                <a:cs typeface="+mn-cs"/>
              </a:rPr>
              <a:t>redes de pesquisas em saúde, comunicados oficiais de empresas ligadas ao agronegócio, pecuária e outras, </a:t>
            </a:r>
            <a:r>
              <a:rPr lang="pt-BR" sz="1200" dirty="0" smtClean="0"/>
              <a:t>informações sobre passagens aéreas</a:t>
            </a:r>
            <a:r>
              <a:rPr lang="pt-BR" sz="1200" baseline="0" dirty="0" smtClean="0"/>
              <a:t> </a:t>
            </a:r>
            <a:r>
              <a:rPr lang="pt-BR" sz="1200" b="0" i="0" kern="1200" dirty="0" smtClean="0">
                <a:solidFill>
                  <a:schemeClr val="tx1"/>
                </a:solidFill>
                <a:effectLst/>
                <a:latin typeface="+mn-lt"/>
                <a:ea typeface="+mn-ea"/>
                <a:cs typeface="+mn-cs"/>
              </a:rPr>
              <a:t>e até mesmo fóruns de discussão sobre diferentes temas.</a:t>
            </a:r>
          </a:p>
          <a:p>
            <a:pPr marL="628650" lvl="1" indent="-171450" defTabSz="1686336">
              <a:buFont typeface="Arial" panose="020B0604020202020204" pitchFamily="34" charset="0"/>
              <a:buChar char="•"/>
              <a:defRPr/>
            </a:pPr>
            <a:r>
              <a:rPr lang="pt-BR" sz="1200" dirty="0" smtClean="0"/>
              <a:t>Link: https://canaltech.com.br/saude/inteligencia-artificial-emitiu-aviso-sobre-coronavirus-em-dezembro-159607/</a:t>
            </a:r>
          </a:p>
          <a:p>
            <a:pPr marL="171450" indent="-171450" defTabSz="1686336">
              <a:buFont typeface="Arial" panose="020B0604020202020204" pitchFamily="34" charset="0"/>
              <a:buChar char="•"/>
              <a:defRPr/>
            </a:pPr>
            <a:r>
              <a:rPr lang="pt-BR" sz="1200" b="1" dirty="0" smtClean="0"/>
              <a:t>Criação </a:t>
            </a:r>
            <a:r>
              <a:rPr lang="pt-BR" sz="1200" b="1" dirty="0"/>
              <a:t>de vídeos/fotos falsas</a:t>
            </a:r>
            <a:r>
              <a:rPr lang="pt-BR" sz="1200" dirty="0"/>
              <a:t>: Redes Generativas Adversariais e Autoencoders foram </a:t>
            </a:r>
            <a:r>
              <a:rPr lang="pt-BR" sz="1200" dirty="0" smtClean="0"/>
              <a:t>usados </a:t>
            </a:r>
            <a:r>
              <a:rPr lang="pt-BR" sz="1200" dirty="0"/>
              <a:t>no vídeo viral que </a:t>
            </a:r>
            <a:r>
              <a:rPr lang="pt-BR" sz="1200" dirty="0" smtClean="0"/>
              <a:t>utilizou </a:t>
            </a:r>
            <a:r>
              <a:rPr lang="pt-BR" sz="1200" dirty="0"/>
              <a:t>trecho de “A Usurpadora” para falsificar uma conversa entre Lula e </a:t>
            </a:r>
            <a:r>
              <a:rPr lang="pt-BR" sz="1200" dirty="0" smtClean="0"/>
              <a:t>Bolsonaro.</a:t>
            </a:r>
          </a:p>
          <a:p>
            <a:pPr marL="628650" lvl="1" indent="-171450" defTabSz="1686336">
              <a:buFont typeface="Arial" panose="020B0604020202020204" pitchFamily="34" charset="0"/>
              <a:buChar char="•"/>
              <a:defRPr/>
            </a:pPr>
            <a:r>
              <a:rPr lang="pt-BR" sz="1200" dirty="0" smtClean="0"/>
              <a:t>Link: https://tecnoblog.net/264153/o-que-e-deep-fake-e-porque-voce-deveria-se-preocupar-com-isso/</a:t>
            </a:r>
          </a:p>
          <a:p>
            <a:pPr marL="171450" indent="-171450" defTabSz="1686336">
              <a:buFont typeface="Arial" panose="020B0604020202020204" pitchFamily="34" charset="0"/>
              <a:buChar char="•"/>
              <a:defRPr/>
            </a:pPr>
            <a:r>
              <a:rPr lang="pt-BR" sz="1200" b="1" dirty="0" smtClean="0"/>
              <a:t>Criação </a:t>
            </a:r>
            <a:r>
              <a:rPr lang="pt-BR" sz="1200" b="1" dirty="0"/>
              <a:t>de novos medicamentos</a:t>
            </a:r>
            <a:r>
              <a:rPr lang="pt-BR" sz="1200" dirty="0"/>
              <a:t>: IA foi utilizada para criar uma droga capaz de combater o transtorno obsessivo-compulsivo (TOC). </a:t>
            </a:r>
            <a:endParaRPr lang="pt-BR" sz="1200" dirty="0" smtClean="0"/>
          </a:p>
          <a:p>
            <a:pPr marL="628650" lvl="1" indent="-171450" defTabSz="1686336">
              <a:buFont typeface="Arial" panose="020B0604020202020204" pitchFamily="34" charset="0"/>
              <a:buChar char="•"/>
              <a:defRPr/>
            </a:pPr>
            <a:r>
              <a:rPr lang="pt-BR" sz="1200" dirty="0" smtClean="0"/>
              <a:t>Uma </a:t>
            </a:r>
            <a:r>
              <a:rPr lang="pt-BR" sz="1200" dirty="0"/>
              <a:t>Rede </a:t>
            </a:r>
            <a:r>
              <a:rPr lang="pt-BR" sz="1200" dirty="0" smtClean="0"/>
              <a:t>Neural (professor) </a:t>
            </a:r>
            <a:r>
              <a:rPr lang="pt-BR" sz="1200" dirty="0"/>
              <a:t>é inicialmente treinada para distinguir entre compostos químicos que </a:t>
            </a:r>
            <a:r>
              <a:rPr lang="pt-BR" sz="1200" dirty="0" smtClean="0"/>
              <a:t>funcionam </a:t>
            </a:r>
            <a:r>
              <a:rPr lang="pt-BR" sz="1200" dirty="0"/>
              <a:t>no sistema imunológico humano e </a:t>
            </a:r>
            <a:r>
              <a:rPr lang="pt-BR" sz="1200" dirty="0" smtClean="0"/>
              <a:t>compostos inúteis</a:t>
            </a:r>
            <a:r>
              <a:rPr lang="pt-BR" sz="1200" dirty="0"/>
              <a:t>. </a:t>
            </a:r>
            <a:endParaRPr lang="pt-BR" sz="1200" dirty="0" smtClean="0"/>
          </a:p>
          <a:p>
            <a:pPr marL="628650" lvl="1" indent="-171450" defTabSz="1686336">
              <a:buFont typeface="Arial" panose="020B0604020202020204" pitchFamily="34" charset="0"/>
              <a:buChar char="•"/>
              <a:defRPr/>
            </a:pPr>
            <a:r>
              <a:rPr lang="pt-BR" sz="1200" dirty="0" smtClean="0"/>
              <a:t>Na</a:t>
            </a:r>
            <a:r>
              <a:rPr lang="pt-BR" sz="1200" baseline="0" dirty="0" smtClean="0"/>
              <a:t> sequência, outro </a:t>
            </a:r>
            <a:r>
              <a:rPr lang="pt-BR" sz="1200" dirty="0" smtClean="0"/>
              <a:t>modelo (aluno) aprende a gerar diferentes combinações de compostos.</a:t>
            </a:r>
          </a:p>
          <a:p>
            <a:pPr marL="628650" lvl="1" indent="-171450" defTabSz="1686336">
              <a:buFont typeface="Arial" panose="020B0604020202020204" pitchFamily="34" charset="0"/>
              <a:buChar char="•"/>
              <a:defRPr/>
            </a:pPr>
            <a:r>
              <a:rPr lang="pt-BR" sz="1200" dirty="0" smtClean="0"/>
              <a:t>Em seguida, o aluno gera </a:t>
            </a:r>
            <a:r>
              <a:rPr lang="pt-BR" sz="1200" dirty="0"/>
              <a:t>trilhões de diferentes combinações de compostos e </a:t>
            </a:r>
            <a:r>
              <a:rPr lang="pt-BR" sz="1200" dirty="0" smtClean="0"/>
              <a:t>os apresenta ao</a:t>
            </a:r>
            <a:r>
              <a:rPr lang="pt-BR" sz="1200" baseline="0" dirty="0" smtClean="0"/>
              <a:t> professor</a:t>
            </a:r>
            <a:r>
              <a:rPr lang="pt-BR" sz="1200" dirty="0" smtClean="0"/>
              <a:t>, </a:t>
            </a:r>
            <a:r>
              <a:rPr lang="pt-BR" sz="1200" dirty="0"/>
              <a:t>que separa as combinações que podem resultar em novos medicamentos. </a:t>
            </a:r>
            <a:endParaRPr lang="pt-BR" sz="1200" dirty="0" smtClean="0"/>
          </a:p>
          <a:p>
            <a:pPr marL="628650" lvl="1" indent="-171450" defTabSz="1686336">
              <a:buFont typeface="Arial" panose="020B0604020202020204" pitchFamily="34" charset="0"/>
              <a:buChar char="•"/>
              <a:defRPr/>
            </a:pPr>
            <a:r>
              <a:rPr lang="pt-BR" sz="1200" dirty="0" smtClean="0"/>
              <a:t>Neste </a:t>
            </a:r>
            <a:r>
              <a:rPr lang="pt-BR" sz="1200" dirty="0"/>
              <a:t>caso, IA ajudou a encurtar o tempo necessário para se encontrar novos medicamentos de 4 para menos de 1 ano</a:t>
            </a:r>
            <a:r>
              <a:rPr lang="pt-BR" sz="1200" dirty="0" smtClean="0"/>
              <a:t>.</a:t>
            </a:r>
          </a:p>
          <a:p>
            <a:pPr marL="628650" lvl="1" indent="-171450" defTabSz="1686336">
              <a:buFont typeface="Arial" panose="020B0604020202020204" pitchFamily="34" charset="0"/>
              <a:buChar char="•"/>
              <a:defRPr/>
            </a:pPr>
            <a:r>
              <a:rPr lang="pt-BR" sz="1200" dirty="0" smtClean="0"/>
              <a:t>Link:</a:t>
            </a:r>
            <a:r>
              <a:rPr lang="pt-BR" sz="1200" baseline="0" dirty="0" smtClean="0"/>
              <a:t> https://www.oficinadanet.com.br/tecnologia/29639-medicamento-desenvolvido-atraves-de-inteligencia-artificial-ia-entra-em-fase-de-testes-com-humanos</a:t>
            </a:r>
            <a:endParaRPr lang="pt-BR" sz="1200" dirty="0"/>
          </a:p>
          <a:p>
            <a:pPr marL="316188" indent="-316188" defTabSz="1686336">
              <a:buFont typeface="Arial" panose="020B0604020202020204" pitchFamily="34" charset="0"/>
              <a:buChar char="•"/>
              <a:defRPr/>
            </a:pP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4180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461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endParaRPr lang="pt-BR" sz="1200" dirty="0"/>
          </a:p>
          <a:p>
            <a:pPr marL="171450" indent="-171450">
              <a:buFont typeface="Arial" panose="020B0604020202020204" pitchFamily="34" charset="0"/>
              <a:buChar char="•"/>
            </a:pPr>
            <a:r>
              <a:rPr lang="pt-BR" sz="1200" dirty="0" smtClean="0"/>
              <a:t>No </a:t>
            </a:r>
            <a:r>
              <a:rPr lang="pt-BR" sz="1200" b="1" dirty="0"/>
              <a:t>aprendizado supervisionado</a:t>
            </a:r>
            <a:r>
              <a:rPr lang="pt-BR" sz="1200" dirty="0"/>
              <a:t>, os dados de treinamento que você alimenta para o algoritmo incluem as soluções desejadas, chamadas de </a:t>
            </a:r>
            <a:r>
              <a:rPr lang="pt-BR" sz="1200" dirty="0" smtClean="0"/>
              <a:t>rótulos</a:t>
            </a:r>
            <a:endParaRPr lang="pt-BR" sz="1200" dirty="0">
              <a:cs typeface="Calibri"/>
            </a:endParaRPr>
          </a:p>
          <a:p>
            <a:pPr marL="171450" indent="-171450">
              <a:buFont typeface="Arial" panose="020B0604020202020204" pitchFamily="34" charset="0"/>
              <a:buChar char="•"/>
            </a:pPr>
            <a:r>
              <a:rPr lang="pt-BR" sz="1200" dirty="0" smtClean="0"/>
              <a:t>Por </a:t>
            </a:r>
            <a:r>
              <a:rPr lang="pt-BR" sz="1200" dirty="0"/>
              <a:t>exemplo, a algoritmo de ML do filtro de spam, tem como entrada o email </a:t>
            </a:r>
            <a:r>
              <a:rPr lang="pt-BR" sz="1200" dirty="0" smtClean="0"/>
              <a:t>(</a:t>
            </a:r>
            <a:r>
              <a:rPr lang="pt-BR" sz="1200" b="1" dirty="0" smtClean="0"/>
              <a:t>atributos</a:t>
            </a:r>
            <a:r>
              <a:rPr lang="pt-BR" sz="1200" dirty="0" smtClean="0"/>
              <a:t> são: remetente</a:t>
            </a:r>
            <a:r>
              <a:rPr lang="pt-BR" sz="1200" dirty="0"/>
              <a:t>, assunto, </a:t>
            </a:r>
            <a:r>
              <a:rPr lang="pt-BR" sz="1200" dirty="0" smtClean="0"/>
              <a:t>corpo do email, horário recebido) </a:t>
            </a:r>
            <a:r>
              <a:rPr lang="pt-BR" sz="1200" dirty="0"/>
              <a:t>e um </a:t>
            </a:r>
            <a:r>
              <a:rPr lang="pt-BR" sz="1200" b="1" dirty="0"/>
              <a:t>rótulo</a:t>
            </a:r>
            <a:r>
              <a:rPr lang="pt-BR" sz="1200" dirty="0"/>
              <a:t> dizendo se aquele é ou não um </a:t>
            </a:r>
            <a:r>
              <a:rPr lang="pt-BR" sz="1200" dirty="0" smtClean="0"/>
              <a:t>spam.</a:t>
            </a:r>
          </a:p>
          <a:p>
            <a:pPr marL="171450" indent="-171450">
              <a:buFont typeface="Arial" panose="020B0604020202020204" pitchFamily="34" charset="0"/>
              <a:buChar char="•"/>
            </a:pPr>
            <a:r>
              <a:rPr lang="pt-BR" sz="1200" dirty="0" smtClean="0"/>
              <a:t>Analogia </a:t>
            </a:r>
            <a:r>
              <a:rPr lang="pt-BR" sz="1200" dirty="0"/>
              <a:t>com trabalho, onde você tem alguém supervisionando seu trabalho e dizendo se o que foi feito está ou não </a:t>
            </a:r>
            <a:r>
              <a:rPr lang="pt-BR" sz="1200" dirty="0" smtClean="0"/>
              <a:t>correto.</a:t>
            </a:r>
          </a:p>
          <a:p>
            <a:pPr marL="171450" indent="-171450">
              <a:buFont typeface="Arial" panose="020B0604020202020204" pitchFamily="34" charset="0"/>
              <a:buChar char="•"/>
            </a:pPr>
            <a:r>
              <a:rPr lang="pt-BR" sz="1200" dirty="0" smtClean="0"/>
              <a:t>Exemplos </a:t>
            </a:r>
            <a:r>
              <a:rPr lang="pt-BR" sz="1200" dirty="0"/>
              <a:t>de </a:t>
            </a:r>
            <a:r>
              <a:rPr lang="pt-BR" sz="1200" b="1" dirty="0"/>
              <a:t>regressão</a:t>
            </a:r>
            <a:r>
              <a:rPr lang="pt-BR" sz="1200" dirty="0"/>
              <a:t>: </a:t>
            </a:r>
            <a:r>
              <a:rPr lang="pt-BR" sz="1200" dirty="0" smtClean="0"/>
              <a:t>predição de quando o número de leitos de UTI vão se esgotar devido a uma pandemia, predição </a:t>
            </a:r>
            <a:r>
              <a:rPr lang="pt-BR" sz="1200" dirty="0"/>
              <a:t>do preço de ações, predição do preço de imóveis, no caso de engenharia aproximação da PDF de uma variável aleatória com PDF </a:t>
            </a:r>
            <a:r>
              <a:rPr lang="pt-BR" sz="1200" dirty="0" smtClean="0"/>
              <a:t>desconhecida, predição do path-loss.</a:t>
            </a:r>
            <a:endParaRPr lang="pt-BR" sz="1200" dirty="0"/>
          </a:p>
          <a:p>
            <a:pPr marL="316188" indent="-316188">
              <a:buFont typeface="Arial" panose="020B0604020202020204" pitchFamily="34" charset="0"/>
              <a:buChar char="•"/>
            </a:pPr>
            <a:endParaRPr lang="pt-BR" sz="1200" u="none"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757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endParaRPr lang="pt-BR" sz="1200" dirty="0" smtClean="0">
              <a:cs typeface="Calibri"/>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modulação mas que você não tenha os labels, com o k-médias você pode encontrar grupos/clusters que representariam cada um dos símbolos da modulação </a:t>
            </a:r>
            <a:r>
              <a:rPr lang="pt-BR" sz="1200" dirty="0" smtClean="0"/>
              <a:t>desconhecida.</a:t>
            </a:r>
          </a:p>
          <a:p>
            <a:pPr marL="628650" lvl="1" indent="-171450">
              <a:buFont typeface="Arial" panose="020B0604020202020204" pitchFamily="34" charset="0"/>
              <a:buChar char="•"/>
            </a:pPr>
            <a:r>
              <a:rPr lang="pt-BR" sz="1200" dirty="0" smtClean="0"/>
              <a:t>Num </a:t>
            </a:r>
            <a:r>
              <a:rPr lang="pt-BR" sz="1200" dirty="0"/>
              <a:t>supermercado, baseado em várias características do que foi comprado o algoritmo poderia encontrar um cluster/grupo de homens que compram fraldas e que também compram cerveja, e o supermercado poderia colocar essas mercadorias juntas</a:t>
            </a:r>
            <a:r>
              <a:rPr lang="pt-BR" sz="1200" dirty="0" smtClean="0"/>
              <a:t>.</a:t>
            </a:r>
            <a:endParaRPr lang="pt-BR" sz="1200" dirty="0"/>
          </a:p>
          <a:p>
            <a:pPr marL="171450" indent="-171450">
              <a:buFont typeface="Arial" panose="020B0604020202020204" pitchFamily="34" charset="0"/>
              <a:buChar char="•"/>
            </a:pPr>
            <a:r>
              <a:rPr lang="pt-BR" sz="1200" dirty="0" err="1"/>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a:t>
            </a:r>
            <a:r>
              <a:rPr lang="pt-BR" sz="1200" dirty="0" err="1"/>
              <a:t>sem-fio</a:t>
            </a:r>
            <a:r>
              <a:rPr lang="pt-BR" sz="1200" dirty="0"/>
              <a:t>.</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recursos 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en-US" sz="1200" b="1" dirty="0" smtClean="0"/>
              <a:t>Self-organizing maps</a:t>
            </a:r>
            <a:r>
              <a:rPr lang="en-US" sz="1200" dirty="0" smtClean="0"/>
              <a:t>:</a:t>
            </a:r>
            <a:r>
              <a:rPr lang="en-US" sz="1200" baseline="0" dirty="0" smtClean="0"/>
              <a:t> </a:t>
            </a:r>
            <a:r>
              <a:rPr lang="pt-BR" sz="1200" dirty="0" smtClean="0"/>
              <a:t>usa redes neurais para aprender a topologia e distribuição dos dados.</a:t>
            </a:r>
            <a:endParaRPr lang="en-US" sz="1200" dirty="0" smtClean="0"/>
          </a:p>
          <a:p>
            <a:pPr marL="171450" indent="-171450" defTabSz="1686336">
              <a:buFont typeface="Arial" panose="020B0604020202020204" pitchFamily="34" charset="0"/>
              <a:buChar char="•"/>
              <a:defRPr/>
            </a:pPr>
            <a:r>
              <a:rPr lang="en-US" sz="1200" b="1" dirty="0" smtClean="0"/>
              <a:t>Hidden </a:t>
            </a:r>
            <a:r>
              <a:rPr lang="en-US" sz="1200" b="1" dirty="0"/>
              <a:t>Markov </a:t>
            </a:r>
            <a:r>
              <a:rPr lang="en-US" sz="1200" b="1" dirty="0" smtClean="0"/>
              <a:t>Models</a:t>
            </a:r>
            <a:r>
              <a:rPr lang="en-US" sz="1200" dirty="0" smtClean="0"/>
              <a:t>:</a:t>
            </a:r>
            <a:r>
              <a:rPr lang="en-US" sz="1200" baseline="0" dirty="0" smtClean="0"/>
              <a:t> </a:t>
            </a:r>
            <a:r>
              <a:rPr lang="pt-BR" sz="1200" baseline="0" dirty="0" smtClean="0"/>
              <a:t>usa dados observados para recuperar uma sequência de estados.</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smtClean="0"/>
              <a:t>ICA: utilizado no “problema do coquetel” onde o algoritmo </a:t>
            </a:r>
            <a:r>
              <a:rPr lang="pt-BR" sz="1200" baseline="0" dirty="0" smtClean="0"/>
              <a:t>separa as conversas de várias pessoas falando ao mesmo tempo em um mesmo ambiente.</a:t>
            </a:r>
          </a:p>
          <a:p>
            <a:pPr marL="171450" indent="-171450">
              <a:buFont typeface="Arial" panose="020B0604020202020204" pitchFamily="34" charset="0"/>
              <a:buChar char="•"/>
            </a:pPr>
            <a:r>
              <a:rPr lang="pt-BR" sz="1200" baseline="0" dirty="0" smtClean="0"/>
              <a:t>SOM: utilizado para criar visualizações de menor dimensão à partir de dados de alta dimensão.</a:t>
            </a:r>
          </a:p>
          <a:p>
            <a:pPr marL="171450" indent="-171450">
              <a:buFont typeface="Arial" panose="020B0604020202020204" pitchFamily="34" charset="0"/>
              <a:buChar char="•"/>
            </a:pPr>
            <a:r>
              <a:rPr lang="pt-BR" sz="1200" dirty="0" smtClean="0"/>
              <a:t>HMM</a:t>
            </a:r>
            <a:r>
              <a:rPr lang="pt-BR" sz="1200" dirty="0"/>
              <a:t>: utilizados em reconhecimento de fala para reconhecer a </a:t>
            </a:r>
            <a:r>
              <a:rPr lang="pt-BR" sz="1200" dirty="0" smtClean="0"/>
              <a:t>sequência </a:t>
            </a:r>
            <a:r>
              <a:rPr lang="pt-BR" sz="1200" dirty="0"/>
              <a:t>de fonemas e por fim identificar uma palavra.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8431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r>
              <a:rPr lang="pt-BR" sz="1200" baseline="0" dirty="0" smtClean="0"/>
              <a:t> O </a:t>
            </a:r>
            <a:r>
              <a:rPr lang="pt-BR" sz="1200" baseline="0" dirty="0" err="1" smtClean="0"/>
              <a:t>Facebook</a:t>
            </a:r>
            <a:r>
              <a:rPr lang="pt-BR" sz="1200" baseline="0" dirty="0" smtClean="0"/>
              <a:t>/Instagram recebe centenas/milhares de fotos suas e de conhecidos/familiares seus. Em uma grande quantidade de fotos um algoritmo de clusterização encontra/agrupa pessoas A, B e C, em outra grande quantidade de fotos pessoas B, D e </a:t>
            </a:r>
            <a:r>
              <a:rPr lang="pt-BR" sz="1200" baseline="0" dirty="0" err="1" smtClean="0"/>
              <a:t>E</a:t>
            </a:r>
            <a:r>
              <a:rPr lang="pt-BR" sz="1200" baseline="0" dirty="0" smtClean="0"/>
              <a:t>. Em determinado momento, você carrega uma foto onde você fornece o nome (</a:t>
            </a:r>
            <a:r>
              <a:rPr lang="pt-BR" sz="1200" baseline="0" dirty="0" err="1" smtClean="0"/>
              <a:t>label</a:t>
            </a:r>
            <a:r>
              <a:rPr lang="pt-BR" sz="1200" baseline="0" dirty="0" smtClean="0"/>
              <a:t>) de algumas desses grupos/pessoas.</a:t>
            </a: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743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90378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87560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noProof="0" dirty="0" smtClean="0"/>
              <a:t>Alto nível: </a:t>
            </a:r>
            <a:r>
              <a:rPr lang="pt-BR" sz="1200" b="0" i="0" kern="1200" noProof="0" dirty="0" smtClean="0">
                <a:solidFill>
                  <a:schemeClr val="tx1"/>
                </a:solidFill>
                <a:effectLst/>
                <a:latin typeface="+mn-lt"/>
                <a:ea typeface="+mn-ea"/>
                <a:cs typeface="+mn-cs"/>
              </a:rPr>
              <a:t>longe do </a:t>
            </a:r>
            <a:r>
              <a:rPr lang="pt-BR" sz="1200" b="0" i="0" u="none" strike="noStrike" kern="1200" noProof="0" dirty="0" smtClean="0">
                <a:solidFill>
                  <a:schemeClr val="tx1"/>
                </a:solidFill>
                <a:effectLst/>
                <a:latin typeface="+mn-lt"/>
                <a:ea typeface="+mn-ea"/>
                <a:cs typeface="+mn-cs"/>
                <a:hlinkClick r:id="rId3" tooltip="Código de máquina"/>
              </a:rPr>
              <a:t>código de máquina</a:t>
            </a:r>
            <a:r>
              <a:rPr lang="pt-BR" sz="1200" b="0" i="0" kern="1200" noProof="0" dirty="0" smtClean="0">
                <a:solidFill>
                  <a:schemeClr val="tx1"/>
                </a:solidFill>
                <a:effectLst/>
                <a:latin typeface="+mn-lt"/>
                <a:ea typeface="+mn-ea"/>
                <a:cs typeface="+mn-cs"/>
              </a:rPr>
              <a:t> e mais próximo à </a:t>
            </a:r>
            <a:r>
              <a:rPr lang="pt-BR" sz="1200" b="0" i="0" u="none" strike="noStrike" kern="1200" noProof="0" dirty="0" smtClean="0">
                <a:solidFill>
                  <a:schemeClr val="tx1"/>
                </a:solidFill>
                <a:effectLst/>
                <a:latin typeface="+mn-lt"/>
                <a:ea typeface="+mn-ea"/>
                <a:cs typeface="+mn-cs"/>
                <a:hlinkClick r:id="rId4" tooltip="Linguagem humana"/>
              </a:rPr>
              <a:t>linguagem humana</a:t>
            </a:r>
            <a:r>
              <a:rPr lang="pt-BR" sz="1200" b="0" i="0" kern="1200" noProof="0" dirty="0" smtClean="0">
                <a:solidFill>
                  <a:schemeClr val="tx1"/>
                </a:solidFill>
                <a:effectLst/>
                <a:latin typeface="+mn-lt"/>
                <a:ea typeface="+mn-ea"/>
                <a:cs typeface="+mn-cs"/>
              </a:rPr>
              <a:t>. </a:t>
            </a:r>
          </a:p>
          <a:p>
            <a:pPr marL="171450"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Interpretada:</a:t>
            </a:r>
            <a:r>
              <a:rPr lang="pt-BR" sz="1200" b="0" i="0" kern="1200" baseline="0" noProof="0" dirty="0" smtClean="0">
                <a:solidFill>
                  <a:schemeClr val="tx1"/>
                </a:solidFill>
                <a:effectLst/>
                <a:latin typeface="+mn-lt"/>
                <a:ea typeface="+mn-ea"/>
                <a:cs typeface="+mn-cs"/>
              </a:rPr>
              <a:t> programa </a:t>
            </a:r>
            <a:r>
              <a:rPr lang="pt-BR" sz="1200" noProof="0" dirty="0" smtClean="0"/>
              <a:t>é interpretado/executado por</a:t>
            </a:r>
            <a:r>
              <a:rPr lang="pt-BR" sz="1200" baseline="0" noProof="0" dirty="0" smtClean="0"/>
              <a:t> um interpretador e em seguida </a:t>
            </a:r>
            <a:r>
              <a:rPr lang="pt-BR" sz="1200" noProof="0" dirty="0" smtClean="0"/>
              <a:t>é executado pelo sistema-operacional/processador. Linguagens interpretadas têm seus códigos fontes transformados em uma linguagem intermediária (específica de cada linguagem), que será interpretada pela máquina virtual da linguagem quando o programa for executado.</a:t>
            </a:r>
            <a:endParaRPr lang="pt-BR" sz="1200" b="0" i="0" kern="1200" baseline="0" noProof="0" dirty="0" smtClean="0">
              <a:solidFill>
                <a:schemeClr val="tx1"/>
              </a:solidFill>
              <a:effectLst/>
              <a:latin typeface="+mn-lt"/>
              <a:ea typeface="+mn-ea"/>
              <a:cs typeface="+mn-cs"/>
            </a:endParaRP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Script: que pode ser utilizada para automatizar pequenas tarefas, porem, python </a:t>
            </a:r>
            <a:r>
              <a:rPr lang="pt-BR" sz="1200" noProof="0" dirty="0" smtClean="0"/>
              <a:t>é</a:t>
            </a:r>
            <a:r>
              <a:rPr lang="pt-BR" sz="1200" b="0" i="0" kern="1200" baseline="0" noProof="0" dirty="0" smtClean="0">
                <a:solidFill>
                  <a:schemeClr val="tx1"/>
                </a:solidFill>
                <a:effectLst/>
                <a:latin typeface="+mn-lt"/>
                <a:ea typeface="+mn-ea"/>
                <a:cs typeface="+mn-cs"/>
              </a:rPr>
              <a:t> muito poderosa e vai além da linguagem de script</a:t>
            </a:r>
          </a:p>
          <a:p>
            <a:pPr marL="171450"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Python é tida como uma linguagem </a:t>
            </a:r>
            <a:r>
              <a:rPr lang="pt-BR" sz="1200" b="0" i="0" kern="1200" baseline="0" noProof="0" dirty="0" err="1" smtClean="0">
                <a:solidFill>
                  <a:schemeClr val="tx1"/>
                </a:solidFill>
                <a:effectLst/>
                <a:latin typeface="+mn-lt"/>
                <a:ea typeface="+mn-ea"/>
                <a:cs typeface="+mn-cs"/>
              </a:rPr>
              <a:t>multiparadigma</a:t>
            </a:r>
            <a:r>
              <a:rPr lang="pt-BR" sz="1200" b="0" i="0" kern="1200" baseline="0" noProof="0" dirty="0" smtClean="0">
                <a:solidFill>
                  <a:schemeClr val="tx1"/>
                </a:solidFill>
                <a:effectLst/>
                <a:latin typeface="+mn-lt"/>
                <a:ea typeface="+mn-ea"/>
                <a:cs typeface="+mn-cs"/>
              </a:rPr>
              <a:t>, um mesmo programa pode ser feito utilizando paradigmas diferentes ou um único programa pode ser criado utilizando mais de um paradigma de programação</a:t>
            </a:r>
          </a:p>
          <a:p>
            <a:pPr marL="628650" lvl="1" indent="-171450">
              <a:buFont typeface="Arial" panose="020B0604020202020204" pitchFamily="34" charset="0"/>
              <a:buChar char="•"/>
            </a:pPr>
            <a:r>
              <a:rPr lang="pt-BR" sz="1200" b="0" i="0" kern="1200" baseline="0" noProof="0" dirty="0" smtClean="0">
                <a:solidFill>
                  <a:schemeClr val="tx1"/>
                </a:solidFill>
                <a:effectLst/>
                <a:latin typeface="+mn-lt"/>
                <a:ea typeface="+mn-ea"/>
                <a:cs typeface="+mn-cs"/>
              </a:rPr>
              <a:t>Imperativa: comandos que dizem como o processador deve acessar e modificar dados armazenados em memoria. O programador diz </a:t>
            </a:r>
            <a:r>
              <a:rPr lang="pt-BR" sz="1200" b="1" i="0" kern="1200" baseline="0" noProof="0" dirty="0" smtClean="0">
                <a:solidFill>
                  <a:schemeClr val="tx1"/>
                </a:solidFill>
                <a:effectLst/>
                <a:latin typeface="+mn-lt"/>
                <a:ea typeface="+mn-ea"/>
                <a:cs typeface="+mn-cs"/>
              </a:rPr>
              <a:t>como</a:t>
            </a:r>
            <a:r>
              <a:rPr lang="pt-BR" sz="1200" b="0" i="0" kern="1200" baseline="0" noProof="0" dirty="0" smtClean="0">
                <a:solidFill>
                  <a:schemeClr val="tx1"/>
                </a:solidFill>
                <a:effectLst/>
                <a:latin typeface="+mn-lt"/>
                <a:ea typeface="+mn-ea"/>
                <a:cs typeface="+mn-cs"/>
              </a:rPr>
              <a:t> e </a:t>
            </a:r>
            <a:r>
              <a:rPr lang="pt-BR" sz="1200" b="1" i="0" kern="1200" baseline="0" noProof="0" dirty="0" smtClean="0">
                <a:solidFill>
                  <a:schemeClr val="tx1"/>
                </a:solidFill>
                <a:effectLst/>
                <a:latin typeface="+mn-lt"/>
                <a:ea typeface="+mn-ea"/>
                <a:cs typeface="+mn-cs"/>
              </a:rPr>
              <a:t>o que </a:t>
            </a:r>
            <a:r>
              <a:rPr lang="pt-BR" sz="1200" b="0" i="0" kern="1200" baseline="0" noProof="0" dirty="0" smtClean="0">
                <a:solidFill>
                  <a:schemeClr val="tx1"/>
                </a:solidFill>
                <a:effectLst/>
                <a:latin typeface="+mn-lt"/>
                <a:ea typeface="+mn-ea"/>
                <a:cs typeface="+mn-cs"/>
              </a:rPr>
              <a:t>um programa deve realizar.</a:t>
            </a:r>
          </a:p>
          <a:p>
            <a:pPr marL="628650" lvl="1" indent="-171450">
              <a:buFont typeface="Arial" panose="020B0604020202020204" pitchFamily="34" charset="0"/>
              <a:buChar char="•"/>
            </a:pPr>
            <a:r>
              <a:rPr lang="pt-BR" sz="1200" b="0" i="0" kern="1200" noProof="0" dirty="0" smtClean="0">
                <a:solidFill>
                  <a:schemeClr val="tx1"/>
                </a:solidFill>
                <a:effectLst/>
                <a:latin typeface="+mn-lt"/>
                <a:ea typeface="+mn-ea"/>
                <a:cs typeface="+mn-cs"/>
              </a:rPr>
              <a:t>Orientada a objetos: </a:t>
            </a:r>
            <a:r>
              <a:rPr lang="pt-BR" sz="1200" b="0" i="0" kern="1200" noProof="0" dirty="0" err="1" smtClean="0">
                <a:solidFill>
                  <a:schemeClr val="tx1"/>
                </a:solidFill>
                <a:effectLst/>
                <a:latin typeface="+mn-lt"/>
                <a:ea typeface="+mn-ea"/>
                <a:cs typeface="+mn-cs"/>
              </a:rPr>
              <a:t>sw</a:t>
            </a:r>
            <a:r>
              <a:rPr lang="pt-BR" sz="1200" b="0" i="0" kern="1200" noProof="0" dirty="0" smtClean="0">
                <a:solidFill>
                  <a:schemeClr val="tx1"/>
                </a:solidFill>
                <a:effectLst/>
                <a:latin typeface="+mn-lt"/>
                <a:ea typeface="+mn-ea"/>
                <a:cs typeface="+mn-cs"/>
              </a:rPr>
              <a:t> baseado na composição e interação entre diversos</a:t>
            </a:r>
            <a:r>
              <a:rPr lang="pt-BR" sz="1200" b="0" i="0" kern="1200" baseline="0" noProof="0" dirty="0" smtClean="0">
                <a:solidFill>
                  <a:schemeClr val="tx1"/>
                </a:solidFill>
                <a:effectLst/>
                <a:latin typeface="+mn-lt"/>
                <a:ea typeface="+mn-ea"/>
                <a:cs typeface="+mn-cs"/>
              </a:rPr>
              <a:t> </a:t>
            </a:r>
            <a:r>
              <a:rPr lang="pt-BR" sz="1200" b="0" i="0" kern="1200" noProof="0" dirty="0" smtClean="0">
                <a:solidFill>
                  <a:schemeClr val="tx1"/>
                </a:solidFill>
                <a:effectLst/>
                <a:latin typeface="+mn-lt"/>
                <a:ea typeface="+mn-ea"/>
                <a:cs typeface="+mn-cs"/>
              </a:rPr>
              <a:t>'objetos‘.</a:t>
            </a:r>
          </a:p>
          <a:p>
            <a:pPr marL="628650" lvl="1" indent="-171450">
              <a:buFont typeface="Arial" panose="020B0604020202020204" pitchFamily="34" charset="0"/>
              <a:buChar char="•"/>
            </a:pPr>
            <a:r>
              <a:rPr lang="pt-BR" sz="1200" noProof="0" dirty="0" smtClean="0"/>
              <a:t>Funcional: programação</a:t>
            </a:r>
            <a:r>
              <a:rPr lang="pt-BR" sz="1200" baseline="0" noProof="0" dirty="0" smtClean="0"/>
              <a:t> através de funções e métodos que são avaliados como se fossem funções matemáticas.</a:t>
            </a:r>
          </a:p>
          <a:p>
            <a:pPr marL="628650" lvl="1" indent="-171450">
              <a:buFont typeface="Arial" panose="020B0604020202020204" pitchFamily="34" charset="0"/>
              <a:buChar char="•"/>
            </a:pPr>
            <a:r>
              <a:rPr lang="pt-BR" sz="1200" baseline="0" noProof="0" dirty="0" smtClean="0"/>
              <a:t>Procedural: baseado no conceito de chamadas a procedimentos. Os Procedimentos, são também conhecidos como rotinas, subrotinas, métodos, ou funções</a:t>
            </a:r>
          </a:p>
          <a:p>
            <a:pPr marL="628650" lvl="1" indent="-171450">
              <a:buFont typeface="Arial" panose="020B0604020202020204" pitchFamily="34" charset="0"/>
              <a:buChar char="•"/>
            </a:pPr>
            <a:r>
              <a:rPr lang="pt-BR" sz="1200" noProof="0" dirty="0" smtClean="0"/>
              <a:t>Reflexão é a capacidade de um programa observar ou até mesmo modificar sua estrutura ou comportamento. </a:t>
            </a:r>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34</a:t>
            </a:fld>
            <a:endParaRPr lang="pt-BR"/>
          </a:p>
        </p:txBody>
      </p:sp>
    </p:spTree>
    <p:extLst>
      <p:ext uri="{BB962C8B-B14F-4D97-AF65-F5344CB8AC3E}">
        <p14:creationId xmlns:p14="http://schemas.microsoft.com/office/powerpoint/2010/main" val="42672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91840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smtClean="0"/>
              <a:t>1 – Com uma taxa de crescimento constante, projeções</a:t>
            </a:r>
            <a:r>
              <a:rPr lang="pt-BR" sz="1200" baseline="0" noProof="0" dirty="0" smtClean="0"/>
              <a:t> mostram que Python será a linguagem mais utilizada em 2020, superando ate o </a:t>
            </a:r>
            <a:r>
              <a:rPr lang="pt-BR" sz="1200" baseline="0" noProof="0" dirty="0" err="1" smtClean="0"/>
              <a:t>JavaScript</a:t>
            </a:r>
            <a:r>
              <a:rPr lang="pt-BR" sz="1200" baseline="0" noProof="0" dirty="0" smtClean="0"/>
              <a:t>.</a:t>
            </a:r>
            <a:endParaRPr lang="pt-BR" sz="1200" noProof="0" dirty="0" smtClean="0"/>
          </a:p>
          <a:p>
            <a:r>
              <a:rPr lang="pt-BR" sz="1200" noProof="0" dirty="0" smtClean="0"/>
              <a:t>2 – Google,</a:t>
            </a:r>
            <a:r>
              <a:rPr lang="pt-BR" sz="1200" baseline="0" noProof="0" dirty="0" smtClean="0"/>
              <a:t> Uber, </a:t>
            </a:r>
            <a:r>
              <a:rPr lang="pt-BR" sz="1200" baseline="0" noProof="0" dirty="0" err="1" smtClean="0"/>
              <a:t>Netflix</a:t>
            </a:r>
            <a:r>
              <a:rPr lang="pt-BR" sz="1200" baseline="0" noProof="0" dirty="0" smtClean="0"/>
              <a:t>, </a:t>
            </a:r>
            <a:r>
              <a:rPr lang="pt-BR" sz="1200" baseline="0" noProof="0" dirty="0" err="1" smtClean="0"/>
              <a:t>Facebook</a:t>
            </a:r>
            <a:r>
              <a:rPr lang="pt-BR" sz="1200" baseline="0" noProof="0" dirty="0" smtClean="0"/>
              <a:t>, Instagram dentre varias outras utilizam python.</a:t>
            </a:r>
            <a:endParaRPr lang="pt-BR" sz="1200" noProof="0" dirty="0" smtClean="0"/>
          </a:p>
          <a:p>
            <a:r>
              <a:rPr lang="pt-BR" sz="1200" noProof="0" dirty="0" smtClean="0"/>
              <a:t>3 – Por</a:t>
            </a:r>
            <a:r>
              <a:rPr lang="pt-BR" sz="1200" baseline="0" noProof="0" dirty="0" smtClean="0"/>
              <a:t> exemplo, </a:t>
            </a:r>
            <a:r>
              <a:rPr lang="pt-BR" sz="1200" baseline="0" noProof="0" dirty="0" err="1" smtClean="0"/>
              <a:t>TensorFlow</a:t>
            </a:r>
            <a:r>
              <a:rPr lang="pt-BR" sz="1200" baseline="0" noProof="0" dirty="0" smtClean="0"/>
              <a:t>, que é um framework para </a:t>
            </a:r>
            <a:r>
              <a:rPr lang="pt-BR" sz="1200" baseline="0" noProof="0" dirty="0" err="1" smtClean="0"/>
              <a:t>machine</a:t>
            </a:r>
            <a:r>
              <a:rPr lang="pt-BR" sz="1200" baseline="0" noProof="0" dirty="0" smtClean="0"/>
              <a:t> </a:t>
            </a:r>
            <a:r>
              <a:rPr lang="pt-BR" sz="1200" baseline="0" noProof="0" dirty="0" err="1" smtClean="0"/>
              <a:t>learning</a:t>
            </a:r>
            <a:r>
              <a:rPr lang="pt-BR" sz="1200" baseline="0" noProof="0" dirty="0" smtClean="0"/>
              <a:t>, utiliza principalmente python</a:t>
            </a:r>
            <a:endParaRPr lang="pt-BR" sz="1200" noProof="0" dirty="0" smtClean="0"/>
          </a:p>
          <a:p>
            <a:r>
              <a:rPr lang="pt-BR" sz="1200" noProof="0" dirty="0" smtClean="0"/>
              <a:t>4 –</a:t>
            </a:r>
            <a:r>
              <a:rPr lang="pt-BR" sz="1200" baseline="0" noProof="0" dirty="0" smtClean="0"/>
              <a:t> Milhares de tutoriais, vídeos,  e temos o </a:t>
            </a:r>
            <a:r>
              <a:rPr lang="pt-BR" sz="1200" baseline="0" noProof="0" dirty="0" err="1" smtClean="0"/>
              <a:t>StackOverflow</a:t>
            </a:r>
            <a:r>
              <a:rPr lang="pt-BR" sz="1200" baseline="0" noProof="0" dirty="0" smtClean="0"/>
              <a:t> dando suporte para questões desde nível básico ate níveis avançadíssimos, existe ate uma versão de </a:t>
            </a:r>
            <a:r>
              <a:rPr lang="pt-BR" sz="1200" baseline="0" noProof="0" dirty="0" err="1" smtClean="0"/>
              <a:t>MineCraft</a:t>
            </a:r>
            <a:r>
              <a:rPr lang="pt-BR" sz="1200" baseline="0" noProof="0" dirty="0" smtClean="0"/>
              <a:t> que ensina como programar em python.</a:t>
            </a:r>
            <a:endParaRPr lang="pt-BR" sz="1200" noProof="0" dirty="0" smtClean="0"/>
          </a:p>
          <a:p>
            <a:r>
              <a:rPr lang="pt-BR" sz="1200" noProof="0" dirty="0" smtClean="0"/>
              <a:t>5 – Muitas plataformas</a:t>
            </a:r>
            <a:r>
              <a:rPr lang="pt-BR" sz="1200" baseline="0" noProof="0" dirty="0" smtClean="0"/>
              <a:t> que promovem o ensino de computação e eletrônica como </a:t>
            </a:r>
            <a:r>
              <a:rPr lang="pt-BR" sz="1200" baseline="0" noProof="0" dirty="0" err="1" smtClean="0"/>
              <a:t>Raspberry</a:t>
            </a:r>
            <a:r>
              <a:rPr lang="pt-BR" sz="1200" baseline="0" noProof="0" dirty="0" smtClean="0"/>
              <a:t> </a:t>
            </a:r>
            <a:r>
              <a:rPr lang="pt-BR" sz="1200" baseline="0" noProof="0" dirty="0" err="1" smtClean="0"/>
              <a:t>Pi</a:t>
            </a:r>
            <a:r>
              <a:rPr lang="pt-BR" sz="1200" baseline="0" noProof="0" dirty="0" smtClean="0"/>
              <a:t> e LEGO </a:t>
            </a:r>
            <a:r>
              <a:rPr lang="pt-BR" sz="1200" baseline="0" noProof="0" dirty="0" err="1" smtClean="0"/>
              <a:t>Mindstorms</a:t>
            </a:r>
            <a:r>
              <a:rPr lang="pt-BR" sz="1200" baseline="0" noProof="0" dirty="0" smtClean="0"/>
              <a:t> tem suas aplicações desenvolvidas em python.	</a:t>
            </a:r>
            <a:endParaRPr lang="pt-BR" sz="1200" noProof="0" dirty="0" smtClean="0"/>
          </a:p>
          <a:p>
            <a:r>
              <a:rPr lang="pt-BR" sz="1200" noProof="0" dirty="0" smtClean="0"/>
              <a:t>6 – Você pode criar e distribuir</a:t>
            </a:r>
            <a:r>
              <a:rPr lang="pt-BR" sz="1200" baseline="0" noProof="0" dirty="0" smtClean="0"/>
              <a:t> </a:t>
            </a:r>
            <a:r>
              <a:rPr lang="pt-BR" sz="1200" noProof="0" dirty="0" smtClean="0"/>
              <a:t>sua própria biblioteca,</a:t>
            </a:r>
            <a:r>
              <a:rPr lang="pt-BR" sz="1200" baseline="0" noProof="0" dirty="0" smtClean="0"/>
              <a:t> modificar/melhorar bibliotecas já existentes e uma grande suporte da comunidade </a:t>
            </a:r>
          </a:p>
          <a:p>
            <a:r>
              <a:rPr lang="pt-BR" sz="1200" baseline="0" noProof="0" dirty="0" smtClean="0"/>
              <a:t>7 – </a:t>
            </a:r>
            <a:r>
              <a:rPr lang="pt-BR" sz="1200" baseline="0" noProof="0" dirty="0" err="1" smtClean="0"/>
              <a:t>TensorFlow</a:t>
            </a:r>
            <a:r>
              <a:rPr lang="pt-BR" sz="1200" baseline="0" noProof="0" dirty="0" smtClean="0"/>
              <a:t>: </a:t>
            </a:r>
            <a:r>
              <a:rPr lang="pt-BR" sz="1200" baseline="0" noProof="0" dirty="0" err="1" smtClean="0"/>
              <a:t>Machine</a:t>
            </a:r>
            <a:r>
              <a:rPr lang="pt-BR" sz="1200" baseline="0" noProof="0" dirty="0" smtClean="0"/>
              <a:t> Learning, </a:t>
            </a:r>
            <a:r>
              <a:rPr lang="pt-BR" sz="1200" baseline="0" noProof="0" dirty="0" err="1" smtClean="0"/>
              <a:t>OpenCV</a:t>
            </a:r>
            <a:r>
              <a:rPr lang="pt-BR" sz="1200" baseline="0" noProof="0" dirty="0" smtClean="0"/>
              <a:t>: </a:t>
            </a:r>
            <a:r>
              <a:rPr lang="pt-BR" sz="1200" b="0" i="0" kern="1200" noProof="0" dirty="0" smtClean="0">
                <a:solidFill>
                  <a:schemeClr val="tx1"/>
                </a:solidFill>
                <a:effectLst/>
                <a:latin typeface="+mn-lt"/>
                <a:ea typeface="+mn-ea"/>
                <a:cs typeface="+mn-cs"/>
              </a:rPr>
              <a:t>visão computacional (reconhecimento facial, de movimentos, etc.)</a:t>
            </a:r>
            <a:r>
              <a:rPr lang="pt-BR" sz="1200" baseline="0" noProof="0" dirty="0" smtClean="0"/>
              <a:t>, </a:t>
            </a:r>
            <a:r>
              <a:rPr lang="pt-BR" sz="1200" baseline="0" noProof="0" dirty="0" err="1" smtClean="0"/>
              <a:t>Scrappy</a:t>
            </a:r>
            <a:r>
              <a:rPr lang="pt-BR" sz="1200" baseline="0" noProof="0" dirty="0" smtClean="0"/>
              <a:t>: Data Mining, </a:t>
            </a:r>
            <a:r>
              <a:rPr lang="pt-BR" sz="1200" b="0" i="0" kern="1200" noProof="0" dirty="0" err="1" smtClean="0">
                <a:solidFill>
                  <a:schemeClr val="tx1"/>
                </a:solidFill>
                <a:effectLst/>
                <a:latin typeface="+mn-lt"/>
                <a:ea typeface="+mn-ea"/>
                <a:cs typeface="+mn-cs"/>
              </a:rPr>
              <a:t>Ipython</a:t>
            </a:r>
            <a:r>
              <a:rPr lang="pt-BR" sz="1200" b="0" i="0" kern="1200" noProof="0" dirty="0" smtClean="0">
                <a:solidFill>
                  <a:schemeClr val="tx1"/>
                </a:solidFill>
                <a:effectLst/>
                <a:latin typeface="+mn-lt"/>
                <a:ea typeface="+mn-ea"/>
                <a:cs typeface="+mn-cs"/>
              </a:rPr>
              <a:t>:</a:t>
            </a:r>
            <a:r>
              <a:rPr lang="pt-BR" sz="1200" b="0" i="0" kern="1200" baseline="0" noProof="0" dirty="0" smtClean="0">
                <a:solidFill>
                  <a:schemeClr val="tx1"/>
                </a:solidFill>
                <a:effectLst/>
                <a:latin typeface="+mn-lt"/>
                <a:ea typeface="+mn-ea"/>
                <a:cs typeface="+mn-cs"/>
              </a:rPr>
              <a:t> execução de códigos python no web browser.</a:t>
            </a:r>
            <a:endParaRPr lang="pt-BR" sz="1200" baseline="0" noProof="0" dirty="0" smtClean="0"/>
          </a:p>
          <a:p>
            <a:endParaRPr lang="pt-BR" sz="1200" noProof="0" dirty="0"/>
          </a:p>
        </p:txBody>
      </p:sp>
      <p:sp>
        <p:nvSpPr>
          <p:cNvPr id="4" name="Slide Number Placeholder 3"/>
          <p:cNvSpPr>
            <a:spLocks noGrp="1"/>
          </p:cNvSpPr>
          <p:nvPr>
            <p:ph type="sldNum" sz="quarter" idx="10"/>
          </p:nvPr>
        </p:nvSpPr>
        <p:spPr/>
        <p:txBody>
          <a:bodyPr/>
          <a:lstStyle/>
          <a:p>
            <a:fld id="{22C95BDF-3569-47B8-94AF-1B1E7FD31817}" type="slidenum">
              <a:rPr lang="pt-BR" smtClean="0"/>
              <a:t>35</a:t>
            </a:fld>
            <a:endParaRPr lang="pt-BR"/>
          </a:p>
        </p:txBody>
      </p:sp>
    </p:spTree>
    <p:extLst>
      <p:ext uri="{BB962C8B-B14F-4D97-AF65-F5344CB8AC3E}">
        <p14:creationId xmlns:p14="http://schemas.microsoft.com/office/powerpoint/2010/main" val="3947400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37</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38</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Link:</a:t>
            </a:r>
            <a:r>
              <a:rPr lang="pt-BR" baseline="0" dirty="0" smtClean="0"/>
              <a:t> https://github.com/zz4fap/t319_aprendizado_de_maquina/blob/main/docs/Tutorial-de-Instala%C3%A7%C3%A3o-Ambiente-Python-Jupyter.pdf</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580445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https://mybinder.org/v2/gh/zz4fap/t319_aprendizado_de_maquina/main?filepath=notebooks%2Fjupyter%2FHistograma.ipynb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https://colab.research.google.com/github/zz4fap/t319_aprendizado_de_maquina/blob/main/notebooks/jupyter/Histograma.ipynb</a:t>
            </a: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582b999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Binder: https://mybinder.org/v2/gh/zz4fap/t319_aprendizado_de_maquina/main?filepath=notebooks%2Fjupyter%2FFigura_3D.ipynb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Colab: https://colab.research.google.com/github/zz4fap/t319_aprendizado_de_maquina/blob/main/notebooks/jupyter/</a:t>
            </a:r>
            <a:r>
              <a:rPr lang="pt-BR" dirty="0" smtClean="0"/>
              <a:t>Figura_3D</a:t>
            </a:r>
            <a:r>
              <a:rPr lang="pt-BR" sz="1200" dirty="0" smtClean="0"/>
              <a:t>.ipynb</a:t>
            </a:r>
            <a:endParaRPr lang="pt-BR" dirty="0" smtClean="0"/>
          </a:p>
          <a:p>
            <a:pPr marL="0" lvl="0" indent="0" algn="l" rtl="0">
              <a:spcBef>
                <a:spcPts val="0"/>
              </a:spcBef>
              <a:spcAft>
                <a:spcPts val="0"/>
              </a:spcAft>
              <a:buNone/>
            </a:pPr>
            <a:endParaRPr dirty="0"/>
          </a:p>
        </p:txBody>
      </p:sp>
      <p:sp>
        <p:nvSpPr>
          <p:cNvPr id="368" name="Google Shape;368;g70582b99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6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582b999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smtClean="0"/>
              <a:t>Exemplo</a:t>
            </a:r>
            <a:r>
              <a:rPr lang="pt-BR"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Binder: https://mybinder.org/v2/gh/zz4fap/t319_aprendizado_de_maquina/main?filepath=notebooks%2Fjupyter%2FAjuste_de_curva_com_Redes_Neurais.ipynb</a:t>
            </a:r>
          </a:p>
          <a:p>
            <a:pPr marL="0" lvl="0" indent="0" algn="l" rtl="0">
              <a:spcBef>
                <a:spcPts val="0"/>
              </a:spcBef>
              <a:spcAft>
                <a:spcPts val="0"/>
              </a:spcAft>
              <a:buNone/>
            </a:pPr>
            <a:endParaRPr lang="pt-BR" sz="1200" dirty="0" smtClean="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pt-BR" sz="1200" dirty="0" smtClean="0">
                <a:solidFill>
                  <a:srgbClr val="222222"/>
                </a:solidFill>
                <a:highlight>
                  <a:srgbClr val="FFFFFF"/>
                </a:highlight>
                <a:latin typeface="Arial"/>
                <a:ea typeface="Arial"/>
                <a:cs typeface="Arial"/>
                <a:sym typeface="Arial"/>
              </a:rPr>
              <a:t>Colab: </a:t>
            </a:r>
            <a:r>
              <a:rPr lang="pt-BR" sz="1200" dirty="0" smtClean="0"/>
              <a:t>https://colab.research.google.com/github/zz4fap/t319_aprendizado_de_maquina/blob/main/notebooks/jupyter/Ajuste_de_curva_com_Redes_Neurais.ipynb</a:t>
            </a:r>
            <a:endParaRPr sz="1200" dirty="0">
              <a:solidFill>
                <a:srgbClr val="222222"/>
              </a:solidFill>
              <a:highlight>
                <a:srgbClr val="FFFFFF"/>
              </a:highlight>
              <a:latin typeface="Arial"/>
              <a:ea typeface="Arial"/>
              <a:cs typeface="Arial"/>
              <a:sym typeface="Arial"/>
            </a:endParaRPr>
          </a:p>
        </p:txBody>
      </p:sp>
      <p:sp>
        <p:nvSpPr>
          <p:cNvPr id="382" name="Google Shape;382;g70582b999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727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16188" indent="-316188" defTabSz="1686336">
              <a:buFont typeface="Arial" panose="020B0604020202020204" pitchFamily="34" charset="0"/>
              <a:buChar char="•"/>
              <a:defRPr/>
            </a:pPr>
            <a:r>
              <a:rPr lang="pt-BR" sz="1200" dirty="0"/>
              <a:t>A ideia de construir uma máquina pensante ou uma criatura artificial que imitasse as habilidades humanas é muito antiga, remontando à Grécia antiga.</a:t>
            </a:r>
          </a:p>
          <a:p>
            <a:pPr marL="316188" indent="-316188">
              <a:buFont typeface="Arial" panose="020B0604020202020204" pitchFamily="34" charset="0"/>
              <a:buChar char="•"/>
            </a:pPr>
            <a:r>
              <a:rPr lang="pt-BR" sz="1200" dirty="0"/>
              <a:t>Na mitologia grega, Talos, era um autômato (máquinas que realizam ações que lembram humanos ou animais) criado para proteger a princesa Europa de Creta.</a:t>
            </a:r>
          </a:p>
          <a:p>
            <a:pPr marL="316188" indent="-316188" defTabSz="1686336">
              <a:buFont typeface="Arial" panose="020B0604020202020204" pitchFamily="34" charset="0"/>
              <a:buChar char="•"/>
              <a:defRPr/>
            </a:pPr>
            <a:r>
              <a:rPr lang="pt-BR" sz="1200" dirty="0"/>
              <a:t>A ideia de IA como a conhecemos hoje só foi possível após o surgimento dos computadores modernos, ou seja, após a Segunda Guerra Mundial.</a:t>
            </a:r>
          </a:p>
          <a:p>
            <a:pPr marL="316188" indent="-316188" defTabSz="1686336">
              <a:buFont typeface="Arial" panose="020B0604020202020204" pitchFamily="34" charset="0"/>
              <a:buChar char="•"/>
              <a:defRPr/>
            </a:pPr>
            <a:r>
              <a:rPr lang="en-US" sz="1200" dirty="0"/>
              <a:t>A </a:t>
            </a:r>
            <a:r>
              <a:rPr lang="en-US" sz="1200" dirty="0" err="1"/>
              <a:t>área</a:t>
            </a:r>
            <a:r>
              <a:rPr lang="en-US" sz="1200" dirty="0"/>
              <a:t> de </a:t>
            </a:r>
            <a:r>
              <a:rPr lang="en-US" sz="1200" dirty="0" err="1"/>
              <a:t>pesquisa</a:t>
            </a:r>
            <a:r>
              <a:rPr lang="en-US" sz="1200" dirty="0"/>
              <a:t> </a:t>
            </a:r>
            <a:r>
              <a:rPr lang="en-US" sz="1200" dirty="0" err="1"/>
              <a:t>em</a:t>
            </a:r>
            <a:r>
              <a:rPr lang="en-US" sz="1200" dirty="0"/>
              <a:t> IA </a:t>
            </a:r>
            <a:r>
              <a:rPr lang="en-US" sz="1200" dirty="0" err="1"/>
              <a:t>surgiu</a:t>
            </a:r>
            <a:r>
              <a:rPr lang="en-US" sz="1200" dirty="0"/>
              <a:t> </a:t>
            </a:r>
            <a:r>
              <a:rPr lang="en-US" sz="1200" dirty="0" err="1"/>
              <a:t>em</a:t>
            </a:r>
            <a:r>
              <a:rPr lang="en-US" sz="1200" dirty="0"/>
              <a:t> 1956 </a:t>
            </a:r>
            <a:r>
              <a:rPr lang="en-US" sz="1200" dirty="0" err="1"/>
              <a:t>em</a:t>
            </a:r>
            <a:r>
              <a:rPr lang="en-US" sz="1200" dirty="0"/>
              <a:t> um workshop no Dartmouth College </a:t>
            </a:r>
            <a:r>
              <a:rPr lang="en-US" sz="1200" dirty="0" err="1"/>
              <a:t>nos</a:t>
            </a:r>
            <a:r>
              <a:rPr lang="en-US" sz="1200" dirty="0"/>
              <a:t> EUA </a:t>
            </a:r>
            <a:r>
              <a:rPr lang="en-US" sz="1200" dirty="0" err="1"/>
              <a:t>onde</a:t>
            </a:r>
            <a:r>
              <a:rPr lang="en-US" sz="1200" dirty="0"/>
              <a:t> o </a:t>
            </a:r>
            <a:r>
              <a:rPr lang="en-US" sz="1200" dirty="0" err="1"/>
              <a:t>termo</a:t>
            </a:r>
            <a:r>
              <a:rPr lang="en-US" sz="1200" dirty="0"/>
              <a:t> IA </a:t>
            </a:r>
            <a:r>
              <a:rPr lang="en-US" sz="1200" dirty="0" err="1"/>
              <a:t>foi</a:t>
            </a:r>
            <a:r>
              <a:rPr lang="en-US" sz="1200" dirty="0"/>
              <a:t> </a:t>
            </a:r>
            <a:r>
              <a:rPr lang="pt-BR" sz="1200" dirty="0"/>
              <a:t>cunhado</a:t>
            </a:r>
            <a:r>
              <a:rPr lang="en-US" sz="1200" dirty="0"/>
              <a:t> por John McCarthy.</a:t>
            </a:r>
            <a:endParaRPr lang="pt-BR" sz="1200" dirty="0"/>
          </a:p>
          <a:p>
            <a:pPr marL="316188" indent="-316188">
              <a:buFont typeface="Arial" panose="020B0604020202020204" pitchFamily="34" charset="0"/>
              <a:buChar char="•"/>
            </a:pPr>
            <a:r>
              <a:rPr lang="pt-BR" sz="1200" dirty="0"/>
              <a:t>IA tem como objetivo criar máquinas que </a:t>
            </a:r>
            <a:r>
              <a:rPr lang="pt-BR" sz="1200" i="1" dirty="0"/>
              <a:t>imitem</a:t>
            </a:r>
            <a:r>
              <a:rPr lang="pt-BR" sz="1200" dirty="0"/>
              <a:t> nossa capacidade mental para uma determinada tarefa. Porém, esta </a:t>
            </a:r>
            <a:r>
              <a:rPr lang="pt-BR" sz="1200" i="1" dirty="0"/>
              <a:t>imitação</a:t>
            </a:r>
            <a:r>
              <a:rPr lang="pt-BR" sz="1200" dirty="0"/>
              <a:t> não será perfeita dado que somos construídos de matéria viva e até o momento não fomos capazes de criar nada semelhante ao nosso cérebro. Essa imitação é, portanto, apenas uma aproximação. É por isso que em IA fala-se da criação de máquinas que são modelos de nossa capacidade de aprender, raciocinar, enxergar, falar, etc.</a:t>
            </a:r>
          </a:p>
          <a:p>
            <a:pPr marL="316188" indent="-316188">
              <a:buFont typeface="Arial" panose="020B0604020202020204" pitchFamily="34" charset="0"/>
              <a:buChar char="•"/>
            </a:pPr>
            <a:endParaRPr lang="pt-BR" sz="1200" dirty="0"/>
          </a:p>
          <a:p>
            <a:pPr marL="316188" indent="-316188">
              <a:buFont typeface="Arial" panose="020B0604020202020204" pitchFamily="34" charset="0"/>
              <a:buChar char="•"/>
            </a:pPr>
            <a:r>
              <a:rPr lang="pt-BR" sz="1200" dirty="0"/>
              <a:t>Embora o GPS fosse capaz de resolver problemas simples, como o problema das </a:t>
            </a:r>
            <a:r>
              <a:rPr lang="pt-BR" sz="1200" dirty="0">
                <a:hlinkClick r:id="rId3" tooltip="Torre de Hanói"/>
              </a:rPr>
              <a:t>torres de Hanói</a:t>
            </a:r>
            <a:r>
              <a:rPr lang="pt-BR" sz="1200" dirty="0"/>
              <a:t> que poderia ser </a:t>
            </a:r>
            <a:r>
              <a:rPr lang="pt-BR" sz="1200" i="1" dirty="0"/>
              <a:t>suficientemente formalizado</a:t>
            </a:r>
            <a:r>
              <a:rPr lang="pt-BR" sz="1200" dirty="0"/>
              <a:t>, ele não poderia resolver todos os problemas do mundo real, porque a busca facilmente se perderia em uma explosão </a:t>
            </a:r>
            <a:r>
              <a:rPr lang="pt-BR" sz="1200" dirty="0">
                <a:hlinkClick r:id="rId4" tooltip="Combinatória"/>
              </a:rPr>
              <a:t>combinatória</a:t>
            </a:r>
            <a:r>
              <a:rPr lang="pt-BR" sz="1200" dirty="0"/>
              <a:t> de estados intermediários. </a:t>
            </a:r>
            <a:r>
              <a:rPr lang="pt-BR" sz="1200" b="1" dirty="0"/>
              <a:t>Problemas que podem ser formalizados</a:t>
            </a:r>
            <a:r>
              <a:rPr lang="pt-BR" sz="1200" dirty="0"/>
              <a:t>.</a:t>
            </a:r>
          </a:p>
          <a:p>
            <a:endParaRPr lang="en-US" sz="1200" b="1" dirty="0"/>
          </a:p>
          <a:p>
            <a:r>
              <a:rPr lang="en-US" sz="1200" b="1" dirty="0"/>
              <a:t>Artificial Intelligence (AI) - </a:t>
            </a:r>
            <a:r>
              <a:rPr lang="en-US" sz="1200" dirty="0"/>
              <a:t>the broad discipline of creating intelligent machines.</a:t>
            </a:r>
          </a:p>
          <a:p>
            <a:r>
              <a:rPr lang="en-US" sz="1200" b="1" dirty="0"/>
              <a:t>Machine Learning (ML) - </a:t>
            </a:r>
            <a:r>
              <a:rPr lang="en-US" sz="1200" dirty="0"/>
              <a:t>refers to systems that can learn from experience.</a:t>
            </a:r>
          </a:p>
          <a:p>
            <a:endParaRPr lang="en-US" sz="1200" dirty="0"/>
          </a:p>
          <a:p>
            <a:r>
              <a:rPr lang="en-US" sz="1200" b="1" dirty="0"/>
              <a:t>Difference</a:t>
            </a:r>
            <a:r>
              <a:rPr lang="en-US" sz="1200" dirty="0"/>
              <a:t>: Artificial Intelligence is the broader concept of machines being able to carry out tasks in a way that we would consider “smart</a:t>
            </a:r>
            <a:r>
              <a:rPr lang="en-US" sz="1200" dirty="0" smtClean="0"/>
              <a:t>”.</a:t>
            </a:r>
            <a:r>
              <a:rPr lang="en-US" sz="1200" baseline="0" dirty="0" smtClean="0"/>
              <a:t> On the other hand,</a:t>
            </a:r>
            <a:r>
              <a:rPr lang="en-US" sz="1200" dirty="0" smtClean="0"/>
              <a:t> Machine Learning is a current application of AI based around the idea that machines should learn for themselves by only having access to data.</a:t>
            </a:r>
            <a:r>
              <a:rPr lang="en-US" sz="1200" baseline="0" dirty="0" smtClean="0"/>
              <a:t> </a:t>
            </a:r>
            <a:r>
              <a:rPr lang="en-US" sz="1200" dirty="0" smtClean="0"/>
              <a:t>In </a:t>
            </a:r>
            <a:r>
              <a:rPr lang="en-US" sz="1200" b="1" i="1" dirty="0"/>
              <a:t>Machine learning</a:t>
            </a:r>
            <a:r>
              <a:rPr lang="en-US" sz="1200" dirty="0"/>
              <a:t>, algorithms acquire the knowledge or skill through experience. Machine learning relies on big data sets </a:t>
            </a:r>
            <a:r>
              <a:rPr lang="en-US" sz="1200" dirty="0" smtClean="0"/>
              <a:t>to </a:t>
            </a:r>
            <a:r>
              <a:rPr lang="en-US" sz="1200" dirty="0"/>
              <a:t>find common patterns.</a:t>
            </a:r>
          </a:p>
          <a:p>
            <a:endParaRPr lang="en-US" sz="1200" dirty="0"/>
          </a:p>
          <a:p>
            <a:r>
              <a:rPr lang="en-US" sz="1200" dirty="0"/>
              <a:t>In summary, machine learning uses the experience to </a:t>
            </a:r>
            <a:r>
              <a:rPr lang="en-US" sz="1200" dirty="0" smtClean="0"/>
              <a:t>learn a pattern</a:t>
            </a:r>
            <a:r>
              <a:rPr lang="en-US" sz="1200" baseline="0" dirty="0" smtClean="0"/>
              <a:t> (induced learning)</a:t>
            </a:r>
            <a:r>
              <a:rPr lang="en-US" sz="1200" dirty="0" smtClean="0"/>
              <a:t>. </a:t>
            </a:r>
            <a:r>
              <a:rPr lang="en-US" sz="1200" dirty="0"/>
              <a:t>AI uses the experience to acquire knowledge/skill and also how to apply that knowledge for new environments.</a:t>
            </a:r>
          </a:p>
          <a:p>
            <a:endParaRPr lang="pt-BR" sz="1200" dirty="0"/>
          </a:p>
          <a:p>
            <a:pPr rtl="0"/>
            <a:r>
              <a:rPr lang="en-US" sz="1200" dirty="0"/>
              <a:t>First of all, </a:t>
            </a:r>
            <a:r>
              <a:rPr lang="en-US" sz="1200" b="1" dirty="0"/>
              <a:t>leave the terms </a:t>
            </a:r>
            <a:r>
              <a:rPr lang="en-US" sz="1200" b="1" dirty="0">
                <a:solidFill>
                  <a:schemeClr val="tx1"/>
                </a:solidFill>
              </a:rPr>
              <a:t>artificial </a:t>
            </a:r>
            <a:r>
              <a:rPr lang="en-US" sz="1200" b="1" dirty="0"/>
              <a:t>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a:t>
            </a:r>
            <a:r>
              <a:rPr lang="en-US" sz="1200" dirty="0" smtClean="0"/>
              <a:t>kind of problems</a:t>
            </a:r>
            <a:r>
              <a:rPr lang="en-US" sz="1200" dirty="0"/>
              <a:t> </a:t>
            </a:r>
            <a:r>
              <a:rPr lang="en-US" sz="1200" dirty="0" smtClean="0"/>
              <a:t>(learned the pattern) </a:t>
            </a:r>
            <a:r>
              <a:rPr lang="en-US" sz="1200" i="1" dirty="0" smtClean="0"/>
              <a:t>or</a:t>
            </a:r>
            <a:endParaRPr lang="en-US" sz="1200" i="1" dirty="0"/>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endParaRPr lang="en-US" sz="1200" dirty="0" smtClean="0"/>
          </a:p>
          <a:p>
            <a:pPr rtl="0"/>
            <a:endParaRPr lang="en-US" sz="1200" dirty="0"/>
          </a:p>
          <a:p>
            <a:pPr rtl="0"/>
            <a:r>
              <a:rPr lang="en-US" sz="1200" i="1" dirty="0"/>
              <a:t>AI is a </a:t>
            </a:r>
            <a:r>
              <a:rPr lang="en-US" sz="1200" i="1" dirty="0" smtClean="0"/>
              <a:t>broader concept (umbrella term) </a:t>
            </a:r>
            <a:r>
              <a:rPr lang="en-US" sz="1200" i="1" dirty="0"/>
              <a:t>to create intelligent machines that can simulate human thinking capability and behavior, whereas, machine learning is an application or subset of AI that allows machines to learn from data without being programmed explicitly.</a:t>
            </a:r>
            <a:endParaRPr lang="en-US" sz="1200" dirty="0"/>
          </a:p>
          <a:p>
            <a:endParaRPr lang="pt-BR" sz="1200" dirty="0" smtClean="0"/>
          </a:p>
          <a:p>
            <a:r>
              <a:rPr lang="pt-BR" sz="1200" dirty="0" err="1" smtClean="0"/>
              <a:t>Codebreaker</a:t>
            </a:r>
            <a:r>
              <a:rPr lang="pt-BR" sz="1200" dirty="0" smtClean="0"/>
              <a:t>: alguém que decodifica mensagens </a:t>
            </a:r>
            <a:r>
              <a:rPr lang="pt-BR" sz="1200" dirty="0" err="1" smtClean="0"/>
              <a:t>encriptadas</a:t>
            </a:r>
            <a:r>
              <a:rPr lang="pt-BR" sz="1200" dirty="0" smtClean="0"/>
              <a:t> sem a chave de criptografia.</a:t>
            </a:r>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0967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dirty="0" smtClean="0"/>
              <a:t>O trabalho de George Boole é </a:t>
            </a:r>
            <a:r>
              <a:rPr lang="pt-BR" sz="1200" b="0" i="0" kern="1200" dirty="0" smtClean="0">
                <a:solidFill>
                  <a:schemeClr val="tx1"/>
                </a:solidFill>
                <a:effectLst/>
                <a:latin typeface="+mn-lt"/>
                <a:ea typeface="+mn-ea"/>
                <a:cs typeface="+mn-cs"/>
              </a:rPr>
              <a:t>fundamental para a construção e programação dos computadores eletrônicos iniciada cerca de 100 anos mais tarde. Na Álgebra de Boole existem apenas três operadores E, OU e NÃO (AND, OR, NOT). Estas três funções são as únicas operações necessárias para efetuar comparações ou as quatro operações aritméticas base. Atualmente todos os computadores usam a Álgebra de Boole materializada em microchips que contêm milhares de interruptores miniaturizados combinados em portas (gates) lógicos que produzem os resultados das operações utilizando uma linguagem binária.</a:t>
            </a:r>
            <a:endParaRPr lang="pt-BR" sz="1200" b="1" dirty="0" smtClean="0"/>
          </a:p>
          <a:p>
            <a:endParaRPr lang="pt-BR" sz="1200" b="1" dirty="0" smtClean="0"/>
          </a:p>
          <a:p>
            <a:r>
              <a:rPr lang="pt-BR" sz="1200" b="1" dirty="0" smtClean="0"/>
              <a:t>Colossus</a:t>
            </a:r>
            <a:r>
              <a:rPr lang="pt-BR" sz="1200" dirty="0" smtClean="0"/>
              <a:t> foi um conjunto de computadores desenvolvidos por codebreakers britânicos nos anos de 1943 a 1945 para ajudar na análise de mensagens</a:t>
            </a:r>
            <a:r>
              <a:rPr lang="pt-BR" sz="1200" baseline="0" dirty="0" smtClean="0"/>
              <a:t> criptografadas.</a:t>
            </a:r>
          </a:p>
          <a:p>
            <a:r>
              <a:rPr lang="pt-BR" sz="1200" baseline="0" dirty="0" smtClean="0"/>
              <a:t>Assia ao filme: The Imitation Game</a:t>
            </a:r>
          </a:p>
          <a:p>
            <a:endParaRPr lang="pt-BR" sz="1200" baseline="0" dirty="0" smtClean="0"/>
          </a:p>
          <a:p>
            <a:r>
              <a:rPr lang="pt-BR" sz="1200" dirty="0" smtClean="0"/>
              <a:t>Embora o ENIAC tenha sido projetado e usado principalmente para calcular tabelas de tiro de artilharia para o Laboratório de Pesquisa Balística do Exército dos Estados Unidos (que mais tarde se tornou parte do Laboratório de Pesquisa do Exército), seu primeiro programa foi um estudo da viabilidade de armas termonucleares.</a:t>
            </a:r>
          </a:p>
          <a:p>
            <a:endParaRPr lang="pt-BR" sz="1200" dirty="0" smtClean="0"/>
          </a:p>
          <a:p>
            <a:r>
              <a:rPr lang="pt-BR" sz="1200" dirty="0" smtClean="0"/>
              <a:t>“Pela primeira vez no mundo, computador engana pessoas e passa no teste de Turing”, </a:t>
            </a:r>
            <a:r>
              <a:rPr lang="pt-BR" sz="1200" dirty="0" smtClean="0">
                <a:hlinkClick r:id="rId3"/>
              </a:rPr>
              <a:t>https://canaltech.com.br/ciencia/Pela-primeira-vez-na-mundo-computador-engana-pessoas-e-passa-no-teste-de-Turing/</a:t>
            </a:r>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28670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1986 – Computadores se tornam mais poderosos devido a lei de Moore e pesquisadores re-discobrem as redes neurais.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80277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0940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6188" indent="-316188">
              <a:buFont typeface="Arial" panose="020B0604020202020204" pitchFamily="34" charset="0"/>
              <a:buChar char="•"/>
            </a:pPr>
            <a:r>
              <a:rPr lang="pt-BR" sz="1200" b="1" dirty="0" smtClean="0"/>
              <a:t>Inteligência</a:t>
            </a:r>
            <a:r>
              <a:rPr lang="pt-BR" sz="1200" dirty="0" smtClean="0"/>
              <a:t>: </a:t>
            </a:r>
            <a:r>
              <a:rPr lang="pt-BR" sz="1200" dirty="0" smtClean="0">
                <a:cs typeface="Calibri"/>
              </a:rPr>
              <a:t>é um conjunto que forma todas as </a:t>
            </a:r>
            <a:r>
              <a:rPr lang="pt-BR" sz="1200" b="1" i="1" dirty="0" smtClean="0">
                <a:cs typeface="Calibri"/>
              </a:rPr>
              <a:t>características intelectuais</a:t>
            </a:r>
            <a:r>
              <a:rPr lang="pt-BR" sz="1200" dirty="0" smtClean="0">
                <a:cs typeface="Calibri"/>
              </a:rPr>
              <a:t> de um indivíduo, ou seja, a </a:t>
            </a:r>
            <a:r>
              <a:rPr lang="pt-BR" sz="1200" dirty="0" smtClean="0"/>
              <a:t>faculdade de conhecer, compreender e aprender. Capacidade de compreender e resolver novos problemas e conflitos e de adaptar-se a novas situações. É a capacidade de alguém para lógica, abstração, memorização, compreensão, autoconhecimento, comunicação, aprendizado, controle emocional, planejamento e resolução de problemas.</a:t>
            </a:r>
          </a:p>
          <a:p>
            <a:pPr marL="316188" indent="-316188" defTabSz="1686336">
              <a:buFont typeface="Arial" panose="020B0604020202020204" pitchFamily="34" charset="0"/>
              <a:buChar char="•"/>
              <a:defRPr/>
            </a:pPr>
            <a:r>
              <a:rPr lang="nl-BE" sz="1200" b="1" dirty="0" smtClean="0"/>
              <a:t>Conhecer</a:t>
            </a:r>
            <a:r>
              <a:rPr lang="nl-BE" sz="1200" dirty="0" smtClean="0"/>
              <a:t>: </a:t>
            </a:r>
            <a:r>
              <a:rPr lang="pt-BR" sz="1200" dirty="0" smtClean="0"/>
              <a:t>perceber e incorporar à memória (algo); ficar sabendo.</a:t>
            </a:r>
            <a:endParaRPr lang="nl-BE" sz="1200" dirty="0" smtClean="0"/>
          </a:p>
          <a:p>
            <a:pPr marL="316188" indent="-316188" defTabSz="1686336">
              <a:buFont typeface="Arial" panose="020B0604020202020204" pitchFamily="34" charset="0"/>
              <a:buChar char="•"/>
              <a:defRPr/>
            </a:pPr>
            <a:r>
              <a:rPr lang="pt-BR" sz="1200" dirty="0" smtClean="0"/>
              <a:t>Etimologicamente, a palavra </a:t>
            </a:r>
            <a:r>
              <a:rPr lang="pt-BR" sz="1200" b="1" i="1" dirty="0" smtClean="0"/>
              <a:t>inteligência</a:t>
            </a:r>
            <a:r>
              <a:rPr lang="pt-BR" sz="1200" dirty="0" smtClean="0"/>
              <a:t> se originou a partir do latim </a:t>
            </a:r>
            <a:r>
              <a:rPr lang="pt-BR" sz="1200" i="1" dirty="0" smtClean="0"/>
              <a:t>intelligentia</a:t>
            </a:r>
            <a:r>
              <a:rPr lang="pt-BR" sz="1200" dirty="0" smtClean="0"/>
              <a:t>, oriundo de </a:t>
            </a:r>
            <a:r>
              <a:rPr lang="pt-BR" sz="1200" i="1" dirty="0" smtClean="0"/>
              <a:t>intelligere</a:t>
            </a:r>
            <a:r>
              <a:rPr lang="pt-BR" sz="1200" dirty="0" smtClean="0"/>
              <a:t>, em que o prefixo </a:t>
            </a:r>
            <a:r>
              <a:rPr lang="pt-BR" sz="1200" i="1" dirty="0" smtClean="0"/>
              <a:t>inter </a:t>
            </a:r>
            <a:r>
              <a:rPr lang="pt-BR" sz="1200" dirty="0" smtClean="0"/>
              <a:t>significa "entre", e </a:t>
            </a:r>
            <a:r>
              <a:rPr lang="pt-BR" sz="1200" i="1" dirty="0" smtClean="0"/>
              <a:t>legere </a:t>
            </a:r>
            <a:r>
              <a:rPr lang="pt-BR" sz="1200" dirty="0" smtClean="0"/>
              <a:t>quer dizer "escolha". Assim sendo, o significado original deste termo faz referência a </a:t>
            </a:r>
            <a:r>
              <a:rPr lang="pt-BR" sz="1200" b="1" dirty="0" smtClean="0"/>
              <a:t>capacidade de escolha </a:t>
            </a:r>
            <a:r>
              <a:rPr lang="pt-BR" sz="1200" dirty="0" smtClean="0"/>
              <a:t>de um indivíduo entre as várias possibilidades ou opções que lhe são apresentadas.</a:t>
            </a:r>
            <a:endParaRPr lang="pt-BR" sz="1200" dirty="0" smtClean="0">
              <a:cs typeface="Calibri" panose="020F0502020204030204"/>
            </a:endParaRP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0292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14/05/2021</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14/05/2021</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youtube.com/watch?v=C_RAimMMsl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g"/><Relationship Id="rId4" Type="http://schemas.openxmlformats.org/officeDocument/2006/relationships/image" Target="../media/image102.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jupyter.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zz4fap/t319_aprendizado_de_maquina/blob/main/docs/Tutorial-de-Instala%C3%A7%C3%A3o-Ambiente-Python-Jupyter.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Histograma.ipynb" TargetMode="External"/><Relationship Id="rId4" Type="http://schemas.openxmlformats.org/officeDocument/2006/relationships/hyperlink" Target="https://mybinder.org/v2/gh/zz4fap/t319_aprendizado_de_maquina/main?filepath=notebooks/jupyter/Histograma.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Figura_3D.ipynb" TargetMode="External"/><Relationship Id="rId4" Type="http://schemas.openxmlformats.org/officeDocument/2006/relationships/hyperlink" Target="https://mybinder.org/v2/gh/zz4fap/t319_aprendizado_de_maquina/main?filepath=notebooks/jupyter/Figura_3D.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colab.research.google.com/github/zz4fap/t319_aprendizado_de_maquina/blob/main/notebooks/jupyter/Ajuste_de_curva_com_Redes_Neurais.ipynb" TargetMode="External"/><Relationship Id="rId4" Type="http://schemas.openxmlformats.org/officeDocument/2006/relationships/hyperlink" Target="https://mybinder.org/v2/gh/zz4fap/t319_aprendizado_de_maquina/main?filepath=notebooks/jupyter/Ajuste_de_curva_com_Redes_Neurais.ipynb"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labs/Laboratorio1.ipyn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hyperlink" Target="https://www.inatel.br/docentes/felipefigueiredo/mestrado/tp555-inteligencia-artificial-e-machine-learning/60-tp555-como-realizar-as-entregas-das-listas-de-exercicios/file"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513999" cy="4782683"/>
          </a:xfrm>
        </p:spPr>
        <p:txBody>
          <a:bodyPr>
            <a:normAutofit fontScale="92500" lnSpcReduction="20000"/>
          </a:bodyPr>
          <a:lstStyle/>
          <a:p>
            <a:pPr marL="171450" indent="-171450"/>
            <a:r>
              <a:rPr lang="pt-BR" b="1" dirty="0" smtClean="0"/>
              <a:t>1997</a:t>
            </a:r>
            <a:r>
              <a:rPr lang="pt-BR" dirty="0"/>
              <a:t>: O supercomputador da IBM, chamado de </a:t>
            </a:r>
            <a:r>
              <a:rPr lang="pt-BR" i="1" dirty="0"/>
              <a:t>DeepBlue</a:t>
            </a:r>
            <a:r>
              <a:rPr lang="pt-BR" dirty="0"/>
              <a:t>, vence o campeão </a:t>
            </a:r>
            <a:r>
              <a:rPr lang="pt-BR" sz="2700" dirty="0"/>
              <a:t>mundial de xadrez, Garry Kasparov.</a:t>
            </a:r>
          </a:p>
          <a:p>
            <a:pPr marL="171450" indent="-171450"/>
            <a:r>
              <a:rPr lang="pt-BR" sz="2700" b="1" dirty="0" smtClean="0"/>
              <a:t>2009</a:t>
            </a:r>
            <a:r>
              <a:rPr lang="pt-BR" sz="2700" dirty="0"/>
              <a:t>: </a:t>
            </a:r>
            <a:r>
              <a:rPr lang="pt-BR" sz="2700" dirty="0" smtClean="0"/>
              <a:t>O Google </a:t>
            </a:r>
            <a:r>
              <a:rPr lang="pt-BR" sz="2700" dirty="0"/>
              <a:t>constrói o primeiro carro autônomo que </a:t>
            </a:r>
            <a:r>
              <a:rPr lang="pt-BR" sz="2700" dirty="0" smtClean="0"/>
              <a:t>dirige </a:t>
            </a:r>
            <a:r>
              <a:rPr lang="pt-BR" sz="2700" dirty="0"/>
              <a:t>em áreas urbanas.</a:t>
            </a:r>
          </a:p>
          <a:p>
            <a:pPr marL="171450" indent="-171450"/>
            <a:r>
              <a:rPr lang="pt-BR" sz="2700" b="1" dirty="0"/>
              <a:t>2011</a:t>
            </a:r>
            <a:r>
              <a:rPr lang="pt-BR" sz="2700" dirty="0"/>
              <a:t>: Outro supercomputador da IBM, chamado </a:t>
            </a:r>
            <a:r>
              <a:rPr lang="pt-BR" sz="2700" i="1" dirty="0"/>
              <a:t>Watson</a:t>
            </a:r>
            <a:r>
              <a:rPr lang="pt-BR" sz="2700" dirty="0"/>
              <a:t>, vence o show de perguntas e </a:t>
            </a:r>
            <a:r>
              <a:rPr lang="pt-BR" sz="2700" dirty="0" smtClean="0"/>
              <a:t>respostas </a:t>
            </a:r>
            <a:r>
              <a:rPr lang="pt-BR" sz="2700" i="1" dirty="0" smtClean="0"/>
              <a:t>Jeopardy!</a:t>
            </a:r>
            <a:r>
              <a:rPr lang="pt-BR" sz="2700" dirty="0" smtClean="0"/>
              <a:t>.</a:t>
            </a:r>
            <a:endParaRPr lang="pt-BR" sz="2700" dirty="0"/>
          </a:p>
          <a:p>
            <a:pPr marL="171450" indent="-171450"/>
            <a:r>
              <a:rPr lang="pt-BR" sz="2700" b="1" dirty="0"/>
              <a:t>2011-2014</a:t>
            </a:r>
            <a:r>
              <a:rPr lang="pt-BR" sz="2700" dirty="0"/>
              <a:t>: Surgem assistentes pessoais, tais como </a:t>
            </a:r>
            <a:r>
              <a:rPr lang="pt-BR" sz="2700" i="1" dirty="0"/>
              <a:t>Siri</a:t>
            </a:r>
            <a:r>
              <a:rPr lang="pt-BR" sz="2700" dirty="0"/>
              <a:t>, </a:t>
            </a:r>
            <a:r>
              <a:rPr lang="pt-BR" sz="2700" i="1" dirty="0"/>
              <a:t>Google </a:t>
            </a:r>
            <a:r>
              <a:rPr lang="pt-BR" sz="2700" i="1" dirty="0" err="1"/>
              <a:t>Now</a:t>
            </a:r>
            <a:r>
              <a:rPr lang="pt-BR" sz="2700" dirty="0"/>
              <a:t>, </a:t>
            </a:r>
            <a:r>
              <a:rPr lang="pt-BR" sz="2700" i="1" dirty="0" err="1"/>
              <a:t>Alexa</a:t>
            </a:r>
            <a:r>
              <a:rPr lang="pt-BR" sz="2700" dirty="0"/>
              <a:t> e </a:t>
            </a:r>
            <a:r>
              <a:rPr lang="pt-BR" sz="2700" i="1" dirty="0"/>
              <a:t>Cortana</a:t>
            </a:r>
            <a:r>
              <a:rPr lang="pt-BR" sz="2700" dirty="0"/>
              <a:t>, que utilizam reconhecimento de fala para responder questões e realizar tarefas simples.</a:t>
            </a:r>
          </a:p>
          <a:p>
            <a:pPr marL="171450" indent="-171450"/>
            <a:r>
              <a:rPr lang="pt-BR" b="1" dirty="0"/>
              <a:t>2016</a:t>
            </a:r>
            <a:r>
              <a:rPr lang="pt-BR" dirty="0"/>
              <a:t>: O programa conhecido como </a:t>
            </a:r>
            <a:r>
              <a:rPr lang="pt-BR" i="1" dirty="0" err="1"/>
              <a:t>AlphaGo</a:t>
            </a:r>
            <a:r>
              <a:rPr lang="pt-BR" dirty="0"/>
              <a:t>, da empresa </a:t>
            </a:r>
            <a:r>
              <a:rPr lang="pt-BR" i="1" dirty="0" err="1"/>
              <a:t>DeepMind</a:t>
            </a:r>
            <a:r>
              <a:rPr lang="pt-BR" dirty="0"/>
              <a:t>, derrota o então 18 vezes campeão mundial de </a:t>
            </a:r>
            <a:r>
              <a:rPr lang="pt-BR" i="1" dirty="0"/>
              <a:t>Go</a:t>
            </a:r>
            <a:r>
              <a:rPr lang="pt-BR" dirty="0"/>
              <a:t>, Lee </a:t>
            </a:r>
            <a:r>
              <a:rPr lang="pt-BR" dirty="0" err="1"/>
              <a:t>Sedol</a:t>
            </a:r>
            <a:r>
              <a:rPr lang="pt-BR" dirty="0"/>
              <a:t>.</a:t>
            </a:r>
          </a:p>
          <a:p>
            <a:pPr marL="171450" indent="-171450"/>
            <a:r>
              <a:rPr lang="pt-BR" b="1" dirty="0"/>
              <a:t>2018</a:t>
            </a:r>
            <a:r>
              <a:rPr lang="pt-BR" dirty="0"/>
              <a:t>: Universidades de todo o mundo começam a oferecer cursos de AI e ML.</a:t>
            </a:r>
          </a:p>
        </p:txBody>
      </p:sp>
      <p:pic>
        <p:nvPicPr>
          <p:cNvPr id="2056" name="Picture 8" descr="Image result for deep blue">
            <a:extLst>
              <a:ext uri="{FF2B5EF4-FFF2-40B4-BE49-F238E27FC236}">
                <a16:creationId xmlns="" xmlns:a16="http://schemas.microsoft.com/office/drawing/2014/main" id="{E17118A6-4965-4AD9-9C9C-DBFE3C25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198" y="176671"/>
            <a:ext cx="1200470" cy="180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 xmlns:a16="http://schemas.microsoft.com/office/drawing/2014/main" id="{FC0EC37E-0630-452D-8CBB-AAFD59798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389" y="2101189"/>
            <a:ext cx="1760119" cy="10463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tson ibm">
            <a:extLst>
              <a:ext uri="{FF2B5EF4-FFF2-40B4-BE49-F238E27FC236}">
                <a16:creationId xmlns="" xmlns:a16="http://schemas.microsoft.com/office/drawing/2014/main" id="{1717A1D9-3B83-4571-A3EF-40F01040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817" y="3347457"/>
            <a:ext cx="16853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lexa">
            <a:extLst>
              <a:ext uri="{FF2B5EF4-FFF2-40B4-BE49-F238E27FC236}">
                <a16:creationId xmlns="" xmlns:a16="http://schemas.microsoft.com/office/drawing/2014/main" id="{3CE9AE47-5313-4135-98F9-60B292EA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0305" y="4723931"/>
            <a:ext cx="1619935" cy="11118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AlphaGo">
            <a:extLst>
              <a:ext uri="{FF2B5EF4-FFF2-40B4-BE49-F238E27FC236}">
                <a16:creationId xmlns="" xmlns:a16="http://schemas.microsoft.com/office/drawing/2014/main" id="{7567AAEB-A1B9-48D0-9C96-DA67B5090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777" y="5896034"/>
            <a:ext cx="1883009" cy="94150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inatel machine learning">
            <a:extLst>
              <a:ext uri="{FF2B5EF4-FFF2-40B4-BE49-F238E27FC236}">
                <a16:creationId xmlns="" xmlns:a16="http://schemas.microsoft.com/office/drawing/2014/main" id="{267F81BC-8B00-4181-BA8F-2BD9F65A4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8266" y="5956300"/>
            <a:ext cx="1641941" cy="8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71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 Artificial (IA)</a:t>
            </a:r>
          </a:p>
        </p:txBody>
      </p:sp>
      <p:sp>
        <p:nvSpPr>
          <p:cNvPr id="3" name="Content Placeholder 2"/>
          <p:cNvSpPr>
            <a:spLocks noGrp="1"/>
          </p:cNvSpPr>
          <p:nvPr>
            <p:ph idx="1"/>
          </p:nvPr>
        </p:nvSpPr>
        <p:spPr>
          <a:xfrm>
            <a:off x="838199" y="1825624"/>
            <a:ext cx="11103591" cy="5032375"/>
          </a:xfrm>
        </p:spPr>
        <p:txBody>
          <a:bodyPr>
            <a:normAutofit fontScale="77500" lnSpcReduction="20000"/>
          </a:bodyPr>
          <a:lstStyle/>
          <a:p>
            <a:r>
              <a:rPr lang="pt-BR" sz="3600" dirty="0"/>
              <a:t>Vocês já </a:t>
            </a:r>
            <a:r>
              <a:rPr lang="pt-BR" sz="3600" dirty="0" smtClean="0"/>
              <a:t>pensaram sobre </a:t>
            </a:r>
            <a:r>
              <a:rPr lang="pt-BR" sz="3600" dirty="0"/>
              <a:t>a definição destas duas palavras</a:t>
            </a:r>
            <a:r>
              <a:rPr lang="pt-BR" sz="3600" dirty="0" smtClean="0"/>
              <a:t>?</a:t>
            </a:r>
          </a:p>
          <a:p>
            <a:r>
              <a:rPr lang="pt-BR" sz="3600" b="1" dirty="0"/>
              <a:t>Inteligência</a:t>
            </a:r>
            <a:r>
              <a:rPr lang="pt-BR" sz="3600" dirty="0"/>
              <a:t>: </a:t>
            </a:r>
            <a:r>
              <a:rPr lang="pt-BR" sz="3600" dirty="0" smtClean="0"/>
              <a:t>é conjunto das </a:t>
            </a:r>
            <a:r>
              <a:rPr lang="pt-BR" sz="3600" b="1" i="1" dirty="0"/>
              <a:t>habilidades mentais </a:t>
            </a:r>
            <a:r>
              <a:rPr lang="pt-BR" sz="3600" dirty="0"/>
              <a:t>de </a:t>
            </a:r>
            <a:r>
              <a:rPr lang="pt-BR" sz="3600" b="1" i="1" dirty="0"/>
              <a:t>conhecer</a:t>
            </a:r>
            <a:r>
              <a:rPr lang="pt-BR" sz="3600" dirty="0"/>
              <a:t>, </a:t>
            </a:r>
            <a:r>
              <a:rPr lang="pt-BR" sz="3600" b="1" i="1" dirty="0"/>
              <a:t>compreender</a:t>
            </a:r>
            <a:r>
              <a:rPr lang="pt-BR" sz="3600" dirty="0"/>
              <a:t>, </a:t>
            </a:r>
            <a:r>
              <a:rPr lang="pt-BR" sz="3600" b="1" i="1" dirty="0"/>
              <a:t>aprender</a:t>
            </a:r>
            <a:r>
              <a:rPr lang="pt-BR" sz="3600" dirty="0"/>
              <a:t>, </a:t>
            </a:r>
            <a:r>
              <a:rPr lang="pt-BR" sz="3600" b="1" i="1" dirty="0"/>
              <a:t>resolver problemas</a:t>
            </a:r>
            <a:r>
              <a:rPr lang="pt-BR" sz="3600" dirty="0"/>
              <a:t> e </a:t>
            </a:r>
            <a:r>
              <a:rPr lang="pt-BR" sz="3600" b="1" i="1" dirty="0"/>
              <a:t>adaptar-se</a:t>
            </a:r>
            <a:r>
              <a:rPr lang="pt-BR" sz="3600" dirty="0" smtClean="0"/>
              <a:t>.</a:t>
            </a:r>
          </a:p>
          <a:p>
            <a:pPr lvl="1"/>
            <a:r>
              <a:rPr lang="pt-BR" sz="2800" dirty="0" smtClean="0"/>
              <a:t>Surgiu do Latim como união do </a:t>
            </a:r>
            <a:r>
              <a:rPr lang="pt-BR" sz="2800" dirty="0"/>
              <a:t>prefixo </a:t>
            </a:r>
            <a:r>
              <a:rPr lang="pt-BR" sz="2800" b="1" i="1" dirty="0"/>
              <a:t>inter</a:t>
            </a:r>
            <a:r>
              <a:rPr lang="pt-BR" sz="2800" dirty="0"/>
              <a:t>: “</a:t>
            </a:r>
            <a:r>
              <a:rPr lang="pt-BR" sz="2800" i="1" dirty="0"/>
              <a:t>entre</a:t>
            </a:r>
            <a:r>
              <a:rPr lang="pt-BR" sz="2800" dirty="0"/>
              <a:t>” + sufixo </a:t>
            </a:r>
            <a:r>
              <a:rPr lang="pt-BR" sz="2800" b="1" i="1" dirty="0"/>
              <a:t>legere</a:t>
            </a:r>
            <a:r>
              <a:rPr lang="pt-BR" sz="2800" dirty="0"/>
              <a:t>: “</a:t>
            </a:r>
            <a:r>
              <a:rPr lang="pt-BR" sz="2800" i="1" dirty="0"/>
              <a:t>escolha</a:t>
            </a:r>
            <a:r>
              <a:rPr lang="pt-BR" sz="2800" dirty="0"/>
              <a:t>” =&gt; </a:t>
            </a:r>
            <a:r>
              <a:rPr lang="pt-BR" sz="2800" dirty="0" smtClean="0"/>
              <a:t>“</a:t>
            </a:r>
            <a:r>
              <a:rPr lang="pt-BR" sz="2800" i="1" dirty="0" smtClean="0"/>
              <a:t>entre escolhas</a:t>
            </a:r>
            <a:r>
              <a:rPr lang="pt-BR" sz="2800" dirty="0" smtClean="0"/>
              <a:t>”.</a:t>
            </a:r>
          </a:p>
          <a:p>
            <a:pPr lvl="1"/>
            <a:r>
              <a:rPr lang="pt-BR" sz="2800" dirty="0" smtClean="0"/>
              <a:t>Ou seja, inteligência é a </a:t>
            </a:r>
            <a:r>
              <a:rPr lang="pt-BR" sz="2800" b="1" i="1" dirty="0" smtClean="0"/>
              <a:t>capacidade </a:t>
            </a:r>
            <a:r>
              <a:rPr lang="pt-BR" sz="2800" b="1" i="1" dirty="0"/>
              <a:t>de escolha </a:t>
            </a:r>
            <a:r>
              <a:rPr lang="pt-BR" sz="2800" dirty="0"/>
              <a:t>de um indivíduo entre as várias possibilidades ou opções que lhe são apresentadas.</a:t>
            </a:r>
            <a:endParaRPr lang="pt-BR" sz="3200" dirty="0" smtClean="0"/>
          </a:p>
          <a:p>
            <a:r>
              <a:rPr lang="pt-BR" sz="3600" b="1" dirty="0"/>
              <a:t>Artificial</a:t>
            </a:r>
            <a:r>
              <a:rPr lang="pt-BR" sz="3600" dirty="0"/>
              <a:t>: produzido pela mão do homem, não pela natureza, geralmente como uma cópia de algo natural</a:t>
            </a:r>
            <a:r>
              <a:rPr lang="pt-BR" sz="3600" dirty="0" smtClean="0"/>
              <a:t>.</a:t>
            </a:r>
          </a:p>
          <a:p>
            <a:pPr marL="0" indent="0">
              <a:buNone/>
            </a:pPr>
            <a:endParaRPr lang="pt-BR" sz="2300" dirty="0" smtClean="0"/>
          </a:p>
          <a:p>
            <a:pPr marL="0" indent="0" algn="ctr">
              <a:buNone/>
            </a:pPr>
            <a:r>
              <a:rPr lang="pt-BR" sz="3600" b="1" dirty="0"/>
              <a:t>Habilidades mentais desenvolvidas de forma não natural pela mão do homem.</a:t>
            </a:r>
            <a:br>
              <a:rPr lang="pt-BR" sz="3600" b="1" dirty="0"/>
            </a:br>
            <a:r>
              <a:rPr lang="pt-BR" sz="3600" b="1" dirty="0"/>
              <a:t/>
            </a:r>
            <a:br>
              <a:rPr lang="pt-BR" sz="3600" b="1" dirty="0"/>
            </a:br>
            <a:r>
              <a:rPr lang="pt-BR" sz="3600" b="1" dirty="0"/>
              <a:t>Cópias de habilidades mentais humanas criadas de forma não natural pelo homem.</a:t>
            </a:r>
            <a:endParaRPr lang="pt-BR" sz="3600" b="1" i="1" dirty="0">
              <a:cs typeface="Calibri"/>
            </a:endParaRPr>
          </a:p>
        </p:txBody>
      </p:sp>
      <p:pic>
        <p:nvPicPr>
          <p:cNvPr id="4" name="Picture 3"/>
          <p:cNvPicPr>
            <a:picLocks noChangeAspect="1"/>
          </p:cNvPicPr>
          <p:nvPr/>
        </p:nvPicPr>
        <p:blipFill>
          <a:blip r:embed="rId3"/>
          <a:stretch>
            <a:fillRect/>
          </a:stretch>
        </p:blipFill>
        <p:spPr>
          <a:xfrm>
            <a:off x="7952462" y="47000"/>
            <a:ext cx="1796589" cy="1643688"/>
          </a:xfrm>
          <a:prstGeom prst="rect">
            <a:avLst/>
          </a:prstGeom>
        </p:spPr>
      </p:pic>
      <p:pic>
        <p:nvPicPr>
          <p:cNvPr id="5" name="Picture 4"/>
          <p:cNvPicPr>
            <a:picLocks noChangeAspect="1"/>
          </p:cNvPicPr>
          <p:nvPr/>
        </p:nvPicPr>
        <p:blipFill>
          <a:blip r:embed="rId4"/>
          <a:stretch>
            <a:fillRect/>
          </a:stretch>
        </p:blipFill>
        <p:spPr>
          <a:xfrm>
            <a:off x="9917799" y="124075"/>
            <a:ext cx="2238375" cy="1489537"/>
          </a:xfrm>
          <a:prstGeom prst="rect">
            <a:avLst/>
          </a:prstGeom>
        </p:spPr>
      </p:pic>
    </p:spTree>
    <p:extLst>
      <p:ext uri="{BB962C8B-B14F-4D97-AF65-F5344CB8AC3E}">
        <p14:creationId xmlns:p14="http://schemas.microsoft.com/office/powerpoint/2010/main" val="2301139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p:txBody>
          <a:bodyPr/>
          <a:lstStyle/>
          <a:p>
            <a:r>
              <a:rPr lang="pt-BR" dirty="0" smtClean="0"/>
              <a:t>Definiç</a:t>
            </a:r>
            <a:r>
              <a:rPr lang="pt-BR" dirty="0"/>
              <a:t>õ</a:t>
            </a:r>
            <a:r>
              <a:rPr lang="pt-BR" dirty="0" smtClean="0"/>
              <a:t>es e objetivo da IA</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199" y="1742052"/>
            <a:ext cx="11031747" cy="4934793"/>
          </a:xfrm>
        </p:spPr>
        <p:txBody>
          <a:bodyPr>
            <a:normAutofit lnSpcReduction="10000"/>
          </a:bodyPr>
          <a:lstStyle/>
          <a:p>
            <a:pPr marL="171450" indent="-171450" algn="just"/>
            <a:r>
              <a:rPr lang="pt-BR" b="1" dirty="0"/>
              <a:t>Definição</a:t>
            </a:r>
            <a:r>
              <a:rPr lang="pt-BR" dirty="0"/>
              <a:t>: “</a:t>
            </a:r>
            <a:r>
              <a:rPr lang="pt-BR" i="1" dirty="0"/>
              <a:t>Capacidade de um sistema de interpretar corretamente dados externos (vindos do ambiente), aprender com esses dados e usá-los para atingir </a:t>
            </a:r>
            <a:r>
              <a:rPr lang="pt-BR" i="1" dirty="0" smtClean="0"/>
              <a:t>tarefas e objetivos </a:t>
            </a:r>
            <a:r>
              <a:rPr lang="pt-BR" i="1" dirty="0"/>
              <a:t>específicos por meio de adaptação </a:t>
            </a:r>
            <a:r>
              <a:rPr lang="pt-BR" i="1" dirty="0" smtClean="0"/>
              <a:t>flexível</a:t>
            </a:r>
            <a:r>
              <a:rPr lang="pt-BR" dirty="0" smtClean="0"/>
              <a:t>.” </a:t>
            </a:r>
            <a:r>
              <a:rPr lang="pt-BR" dirty="0"/>
              <a:t>(</a:t>
            </a:r>
            <a:r>
              <a:rPr lang="pt-BR" i="1" dirty="0"/>
              <a:t>Andreas Kaplan</a:t>
            </a:r>
            <a:r>
              <a:rPr lang="pt-BR" dirty="0" smtClean="0"/>
              <a:t>).</a:t>
            </a:r>
            <a:endParaRPr lang="pt-BR" dirty="0"/>
          </a:p>
          <a:p>
            <a:pPr marL="171450" indent="-171450" algn="just"/>
            <a:r>
              <a:rPr lang="pt-BR" b="1" dirty="0"/>
              <a:t>Definição</a:t>
            </a:r>
            <a:r>
              <a:rPr lang="pt-BR" dirty="0"/>
              <a:t>: “</a:t>
            </a:r>
            <a:r>
              <a:rPr lang="pt-BR" i="1" dirty="0"/>
              <a:t>Ciência e engenharia de produzir máquinas </a:t>
            </a:r>
            <a:r>
              <a:rPr lang="pt-BR" i="1" dirty="0" smtClean="0"/>
              <a:t>inteligentes</a:t>
            </a:r>
            <a:r>
              <a:rPr lang="pt-BR" dirty="0" smtClean="0"/>
              <a:t>.” </a:t>
            </a:r>
            <a:r>
              <a:rPr lang="pt-BR" dirty="0"/>
              <a:t>(</a:t>
            </a:r>
            <a:r>
              <a:rPr lang="pt-BR" i="1" dirty="0"/>
              <a:t>John McCarthy</a:t>
            </a:r>
            <a:r>
              <a:rPr lang="pt-BR" dirty="0"/>
              <a:t>).</a:t>
            </a:r>
            <a:endParaRPr lang="pt-BR" b="1" dirty="0"/>
          </a:p>
          <a:p>
            <a:pPr marL="171450" indent="-171450" algn="just"/>
            <a:r>
              <a:rPr lang="pt-BR" b="1" dirty="0"/>
              <a:t>Objetivo</a:t>
            </a:r>
            <a:r>
              <a:rPr lang="pt-BR" dirty="0"/>
              <a:t>: Criar máquinas que </a:t>
            </a:r>
            <a:r>
              <a:rPr lang="pt-BR" b="1" i="1" dirty="0"/>
              <a:t>imitem</a:t>
            </a:r>
            <a:r>
              <a:rPr lang="pt-BR" dirty="0"/>
              <a:t> </a:t>
            </a:r>
            <a:r>
              <a:rPr lang="pt-BR" dirty="0" smtClean="0"/>
              <a:t>nossas </a:t>
            </a:r>
            <a:r>
              <a:rPr lang="pt-BR" i="1" dirty="0" smtClean="0"/>
              <a:t>habilidades mentais</a:t>
            </a:r>
            <a:r>
              <a:rPr lang="pt-BR" dirty="0" smtClean="0"/>
              <a:t>. </a:t>
            </a:r>
            <a:endParaRPr lang="pt-BR" dirty="0"/>
          </a:p>
          <a:p>
            <a:pPr marL="171450" indent="-171450" algn="just"/>
            <a:r>
              <a:rPr lang="pt-BR" dirty="0"/>
              <a:t>Essa </a:t>
            </a:r>
            <a:r>
              <a:rPr lang="pt-BR" b="1" i="1" dirty="0"/>
              <a:t>imitação</a:t>
            </a:r>
            <a:r>
              <a:rPr lang="pt-BR" dirty="0"/>
              <a:t> é apenas uma </a:t>
            </a:r>
            <a:r>
              <a:rPr lang="pt-BR" dirty="0" smtClean="0"/>
              <a:t>aproximação pois ainda não conseguimos criar matéria viva. </a:t>
            </a:r>
          </a:p>
          <a:p>
            <a:pPr marL="171450" indent="-171450" algn="just"/>
            <a:r>
              <a:rPr lang="pt-BR" dirty="0" smtClean="0"/>
              <a:t>É </a:t>
            </a:r>
            <a:r>
              <a:rPr lang="pt-BR" dirty="0"/>
              <a:t>por isso que em IA fala-se da criação de máquinas que são </a:t>
            </a:r>
            <a:r>
              <a:rPr lang="pt-BR" b="1" i="1" dirty="0" smtClean="0"/>
              <a:t>modelos aproximados</a:t>
            </a:r>
            <a:r>
              <a:rPr lang="pt-BR" dirty="0" smtClean="0"/>
              <a:t> </a:t>
            </a:r>
            <a:r>
              <a:rPr lang="pt-BR" dirty="0"/>
              <a:t>de </a:t>
            </a:r>
            <a:r>
              <a:rPr lang="pt-BR" dirty="0" smtClean="0"/>
              <a:t>nossas habilidades de </a:t>
            </a:r>
            <a:r>
              <a:rPr lang="pt-BR" dirty="0"/>
              <a:t>aprender, raciocinar, enxergar, falar, ouvir, etc</a:t>
            </a:r>
            <a:r>
              <a:rPr lang="pt-BR" dirty="0" smtClean="0"/>
              <a:t>.</a:t>
            </a:r>
            <a:endParaRPr lang="pt-BR" b="1" dirty="0"/>
          </a:p>
        </p:txBody>
      </p:sp>
    </p:spTree>
    <p:extLst>
      <p:ext uri="{BB962C8B-B14F-4D97-AF65-F5344CB8AC3E}">
        <p14:creationId xmlns:p14="http://schemas.microsoft.com/office/powerpoint/2010/main" val="2485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D71CFE-8114-4D0F-BF4A-1125EB8E1860}"/>
              </a:ext>
            </a:extLst>
          </p:cNvPr>
          <p:cNvSpPr>
            <a:spLocks noGrp="1"/>
          </p:cNvSpPr>
          <p:nvPr>
            <p:ph type="title"/>
          </p:nvPr>
        </p:nvSpPr>
        <p:spPr>
          <a:xfrm>
            <a:off x="838200" y="179530"/>
            <a:ext cx="10515600" cy="719246"/>
          </a:xfrm>
        </p:spPr>
        <p:txBody>
          <a:bodyPr/>
          <a:lstStyle/>
          <a:p>
            <a:r>
              <a:rPr lang="pt-BR" dirty="0"/>
              <a:t>Inteligência </a:t>
            </a:r>
            <a:r>
              <a:rPr lang="pt-BR" dirty="0" smtClean="0"/>
              <a:t>Artificial</a:t>
            </a:r>
            <a:endParaRPr lang="pt-BR" dirty="0"/>
          </a:p>
        </p:txBody>
      </p:sp>
      <p:sp>
        <p:nvSpPr>
          <p:cNvPr id="3" name="Espaço Reservado para Conteúdo 2">
            <a:extLst>
              <a:ext uri="{FF2B5EF4-FFF2-40B4-BE49-F238E27FC236}">
                <a16:creationId xmlns="" xmlns:a16="http://schemas.microsoft.com/office/drawing/2014/main" id="{C0D31C4C-D008-4F96-815A-A9BDE283CB69}"/>
              </a:ext>
            </a:extLst>
          </p:cNvPr>
          <p:cNvSpPr>
            <a:spLocks noGrp="1"/>
          </p:cNvSpPr>
          <p:nvPr>
            <p:ph idx="1"/>
          </p:nvPr>
        </p:nvSpPr>
        <p:spPr>
          <a:xfrm>
            <a:off x="838200" y="1224951"/>
            <a:ext cx="11049000" cy="5633049"/>
          </a:xfrm>
        </p:spPr>
        <p:txBody>
          <a:bodyPr>
            <a:normAutofit/>
          </a:bodyPr>
          <a:lstStyle/>
          <a:p>
            <a:pPr algn="just"/>
            <a:r>
              <a:rPr lang="pt-BR" sz="2400" dirty="0" smtClean="0"/>
              <a:t>IA </a:t>
            </a:r>
            <a:r>
              <a:rPr lang="pt-BR" sz="2400" dirty="0"/>
              <a:t>é uma área </a:t>
            </a:r>
            <a:r>
              <a:rPr lang="pt-BR" sz="2400" dirty="0" smtClean="0"/>
              <a:t>muito ampla </a:t>
            </a:r>
            <a:r>
              <a:rPr lang="pt-BR" sz="2400" dirty="0"/>
              <a:t>que </a:t>
            </a:r>
            <a:r>
              <a:rPr lang="pt-BR" sz="2400" b="1" i="1" dirty="0"/>
              <a:t>engloba</a:t>
            </a:r>
            <a:r>
              <a:rPr lang="pt-BR" sz="2400" dirty="0"/>
              <a:t> várias </a:t>
            </a:r>
            <a:r>
              <a:rPr lang="pt-BR" sz="2400" dirty="0" smtClean="0"/>
              <a:t>aplicações (ou sub-áreas ou objetivos) </a:t>
            </a:r>
            <a:r>
              <a:rPr lang="pt-BR" sz="2400" dirty="0"/>
              <a:t>tais como </a:t>
            </a:r>
            <a:endParaRPr lang="pt-BR" sz="2400" dirty="0" smtClean="0"/>
          </a:p>
          <a:p>
            <a:pPr marL="971550" lvl="1" indent="-514350" algn="just">
              <a:buFont typeface="+mj-lt"/>
              <a:buAutoNum type="romanLcPeriod"/>
            </a:pPr>
            <a:r>
              <a:rPr lang="pt-BR" sz="2000" i="1" dirty="0" smtClean="0"/>
              <a:t>processamento </a:t>
            </a:r>
            <a:r>
              <a:rPr lang="pt-BR" sz="2000" i="1" dirty="0"/>
              <a:t>de linguagem </a:t>
            </a:r>
            <a:r>
              <a:rPr lang="pt-BR" sz="2000" i="1" dirty="0" smtClean="0"/>
              <a:t>natural</a:t>
            </a:r>
            <a:r>
              <a:rPr lang="pt-BR" sz="2000" dirty="0" smtClean="0"/>
              <a:t>,</a:t>
            </a:r>
          </a:p>
          <a:p>
            <a:pPr marL="971550" lvl="1" indent="-514350" algn="just">
              <a:buFont typeface="+mj-lt"/>
              <a:buAutoNum type="romanLcPeriod"/>
            </a:pPr>
            <a:r>
              <a:rPr lang="pt-BR" sz="2000" i="1" dirty="0" smtClean="0"/>
              <a:t>representação </a:t>
            </a:r>
            <a:r>
              <a:rPr lang="pt-BR" sz="2000" i="1" dirty="0"/>
              <a:t>do </a:t>
            </a:r>
            <a:r>
              <a:rPr lang="pt-BR" sz="2000" i="1" dirty="0" smtClean="0"/>
              <a:t>conhecimento</a:t>
            </a:r>
            <a:r>
              <a:rPr lang="pt-BR" sz="2000" dirty="0" smtClean="0"/>
              <a:t>,</a:t>
            </a:r>
          </a:p>
          <a:p>
            <a:pPr marL="971550" lvl="1" indent="-514350" algn="just">
              <a:buFont typeface="+mj-lt"/>
              <a:buAutoNum type="romanLcPeriod"/>
            </a:pPr>
            <a:r>
              <a:rPr lang="pt-BR" sz="2000" i="1" dirty="0"/>
              <a:t>raciocínio </a:t>
            </a:r>
            <a:r>
              <a:rPr lang="pt-BR" sz="2000" i="1" dirty="0" smtClean="0"/>
              <a:t>automatizado,</a:t>
            </a:r>
            <a:endParaRPr lang="pt-BR" sz="2000" dirty="0" smtClean="0"/>
          </a:p>
          <a:p>
            <a:pPr marL="971550" lvl="1" indent="-514350" algn="just">
              <a:buFont typeface="+mj-lt"/>
              <a:buAutoNum type="romanLcPeriod"/>
            </a:pPr>
            <a:r>
              <a:rPr lang="pt-BR" sz="2000" dirty="0" smtClean="0"/>
              <a:t>planejamento,</a:t>
            </a:r>
          </a:p>
          <a:p>
            <a:pPr marL="971550" lvl="1" indent="-514350" algn="just">
              <a:buFont typeface="+mj-lt"/>
              <a:buAutoNum type="romanLcPeriod"/>
            </a:pPr>
            <a:r>
              <a:rPr lang="pt-BR" sz="2000" i="1" dirty="0" smtClean="0"/>
              <a:t>visão computacional</a:t>
            </a:r>
            <a:r>
              <a:rPr lang="pt-BR" sz="2000" dirty="0" smtClean="0"/>
              <a:t>,</a:t>
            </a:r>
          </a:p>
          <a:p>
            <a:pPr marL="971550" lvl="1" indent="-514350" algn="just">
              <a:buFont typeface="+mj-lt"/>
              <a:buAutoNum type="romanLcPeriod"/>
            </a:pPr>
            <a:r>
              <a:rPr lang="pt-BR" sz="2000" i="1" dirty="0"/>
              <a:t>r</a:t>
            </a:r>
            <a:r>
              <a:rPr lang="pt-BR" sz="2000" i="1" dirty="0" smtClean="0"/>
              <a:t>obótica</a:t>
            </a:r>
            <a:r>
              <a:rPr lang="pt-BR" sz="2000" dirty="0" smtClean="0"/>
              <a:t>, </a:t>
            </a:r>
            <a:endParaRPr lang="pt-BR" sz="2000" dirty="0"/>
          </a:p>
          <a:p>
            <a:pPr marL="971550" lvl="1" indent="-514350" algn="just">
              <a:buFont typeface="+mj-lt"/>
              <a:buAutoNum type="romanLcPeriod"/>
            </a:pPr>
            <a:r>
              <a:rPr lang="pt-BR" sz="2000" i="1" dirty="0" smtClean="0"/>
              <a:t>aprendizado </a:t>
            </a:r>
            <a:r>
              <a:rPr lang="pt-BR" sz="2000" i="1" dirty="0"/>
              <a:t>de </a:t>
            </a:r>
            <a:r>
              <a:rPr lang="pt-BR" sz="2000" i="1" dirty="0" smtClean="0"/>
              <a:t>máquina,</a:t>
            </a:r>
            <a:r>
              <a:rPr lang="pt-BR" sz="2000" dirty="0" smtClean="0"/>
              <a:t> </a:t>
            </a:r>
            <a:r>
              <a:rPr lang="pt-BR" sz="2000" dirty="0"/>
              <a:t>que por sua vez engloba </a:t>
            </a:r>
            <a:r>
              <a:rPr lang="pt-BR" sz="2000" dirty="0" smtClean="0"/>
              <a:t>redes neurais artificiais, deep learning, etc. e</a:t>
            </a:r>
          </a:p>
          <a:p>
            <a:pPr marL="971550" lvl="1" indent="-514350" algn="just">
              <a:buFont typeface="+mj-lt"/>
              <a:buAutoNum type="romanLcPeriod"/>
            </a:pPr>
            <a:r>
              <a:rPr lang="pt-PT" sz="2000" i="1" dirty="0"/>
              <a:t>inteligência artificial </a:t>
            </a:r>
            <a:r>
              <a:rPr lang="pt-PT" sz="2000" i="1" dirty="0" smtClean="0"/>
              <a:t>geral.</a:t>
            </a:r>
            <a:endParaRPr lang="pt-BR" sz="2000" dirty="0" smtClean="0"/>
          </a:p>
          <a:p>
            <a:pPr algn="just"/>
            <a:r>
              <a:rPr lang="pt-BR" sz="2400" dirty="0"/>
              <a:t>IA utiliza a </a:t>
            </a:r>
            <a:r>
              <a:rPr lang="pt-BR" sz="2400" b="1" i="1" dirty="0"/>
              <a:t>experiência</a:t>
            </a:r>
            <a:r>
              <a:rPr lang="pt-BR" sz="2400" dirty="0"/>
              <a:t> para adquirir </a:t>
            </a:r>
            <a:r>
              <a:rPr lang="pt-BR" sz="2400" b="1" i="1" dirty="0"/>
              <a:t>conhecimento</a:t>
            </a:r>
            <a:r>
              <a:rPr lang="pt-BR" sz="2400" dirty="0"/>
              <a:t> e também como aplicar esse conhecimento a problemas desconhecidos</a:t>
            </a:r>
            <a:r>
              <a:rPr lang="pt-BR" sz="2400" dirty="0" smtClean="0"/>
              <a:t>.</a:t>
            </a:r>
          </a:p>
          <a:p>
            <a:pPr lvl="1" algn="just">
              <a:buFont typeface="Wingdings" panose="05000000000000000000" pitchFamily="2" charset="2"/>
              <a:buChar char="§"/>
            </a:pPr>
            <a:r>
              <a:rPr lang="pt-BR" sz="2000" b="1" dirty="0" smtClean="0"/>
              <a:t>Exemplo</a:t>
            </a:r>
            <a:r>
              <a:rPr lang="pt-BR" sz="2000" dirty="0"/>
              <a:t>: Um problema matemático pode ser solucionado (i) caso </a:t>
            </a:r>
            <a:r>
              <a:rPr lang="pt-BR" sz="2000" dirty="0" smtClean="0"/>
              <a:t>ele tenha </a:t>
            </a:r>
            <a:r>
              <a:rPr lang="pt-BR" sz="2000" dirty="0"/>
              <a:t>sido resolvido antes e sua solução </a:t>
            </a:r>
            <a:r>
              <a:rPr lang="pt-BR" sz="2000" b="1" i="1" dirty="0"/>
              <a:t>aprendida</a:t>
            </a:r>
            <a:r>
              <a:rPr lang="pt-BR" sz="2000" dirty="0"/>
              <a:t> ou (ii) caso ele nunca tenha sido visto antes mas um </a:t>
            </a:r>
            <a:r>
              <a:rPr lang="pt-BR" sz="2000" dirty="0" smtClean="0"/>
              <a:t>indivíduo com inteligência imagina (ou seja, pensa) </a:t>
            </a:r>
            <a:r>
              <a:rPr lang="pt-BR" sz="2000" dirty="0"/>
              <a:t>possíveis maneiras de como resolve-lo baseado no que ele </a:t>
            </a:r>
            <a:r>
              <a:rPr lang="pt-BR" sz="2000" b="1" i="1" dirty="0"/>
              <a:t>sabe</a:t>
            </a:r>
            <a:r>
              <a:rPr lang="pt-BR" sz="2000" i="1" dirty="0"/>
              <a:t> (</a:t>
            </a:r>
            <a:r>
              <a:rPr lang="pt-BR" sz="2000" b="1" i="1" dirty="0"/>
              <a:t>conhecimento</a:t>
            </a:r>
            <a:r>
              <a:rPr lang="pt-BR" sz="2000" i="1" dirty="0" smtClean="0"/>
              <a:t>)</a:t>
            </a:r>
            <a:r>
              <a:rPr lang="pt-BR" sz="2000" dirty="0" smtClean="0"/>
              <a:t>.</a:t>
            </a:r>
          </a:p>
        </p:txBody>
      </p:sp>
      <p:grpSp>
        <p:nvGrpSpPr>
          <p:cNvPr id="5" name="Group 4"/>
          <p:cNvGrpSpPr/>
          <p:nvPr/>
        </p:nvGrpSpPr>
        <p:grpSpPr>
          <a:xfrm>
            <a:off x="6016754" y="1639019"/>
            <a:ext cx="3157266" cy="2277374"/>
            <a:chOff x="9278726" y="984249"/>
            <a:chExt cx="2743649" cy="2249488"/>
          </a:xfrm>
        </p:grpSpPr>
        <p:grpSp>
          <p:nvGrpSpPr>
            <p:cNvPr id="6"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8"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4" name="TextBox 3"/>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10" name="TextBox 9"/>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11" name="TextBox 10"/>
            <p:cNvSpPr txBox="1"/>
            <p:nvPr/>
          </p:nvSpPr>
          <p:spPr>
            <a:xfrm>
              <a:off x="9278726" y="2459661"/>
              <a:ext cx="1303556" cy="410235"/>
            </a:xfrm>
            <a:prstGeom prst="rect">
              <a:avLst/>
            </a:prstGeom>
            <a:noFill/>
          </p:spPr>
          <p:txBody>
            <a:bodyPr wrap="square" rtlCol="0">
              <a:spAutoFit/>
            </a:bodyPr>
            <a:lstStyle/>
            <a:p>
              <a:pPr algn="ctr"/>
              <a:r>
                <a:rPr lang="pt-BR" dirty="0" smtClean="0"/>
                <a:t>robótica</a:t>
              </a:r>
              <a:endParaRPr lang="pt-BR" dirty="0"/>
            </a:p>
          </p:txBody>
        </p:sp>
        <p:sp>
          <p:nvSpPr>
            <p:cNvPr id="12" name="TextBox 11"/>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3" name="TextBox 12"/>
            <p:cNvSpPr txBox="1"/>
            <p:nvPr/>
          </p:nvSpPr>
          <p:spPr>
            <a:xfrm>
              <a:off x="10995779" y="2685230"/>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786" y="1675619"/>
            <a:ext cx="2318443" cy="2204174"/>
          </a:xfrm>
          <a:prstGeom prst="rect">
            <a:avLst/>
          </a:prstGeom>
        </p:spPr>
      </p:pic>
    </p:spTree>
    <p:extLst>
      <p:ext uri="{BB962C8B-B14F-4D97-AF65-F5344CB8AC3E}">
        <p14:creationId xmlns:p14="http://schemas.microsoft.com/office/powerpoint/2010/main" val="154561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FF2B75-1942-4F18-A824-07C14E6E46AC}"/>
              </a:ext>
            </a:extLst>
          </p:cNvPr>
          <p:cNvSpPr>
            <a:spLocks noGrp="1"/>
          </p:cNvSpPr>
          <p:nvPr>
            <p:ph type="title"/>
          </p:nvPr>
        </p:nvSpPr>
        <p:spPr/>
        <p:txBody>
          <a:bodyPr/>
          <a:lstStyle/>
          <a:p>
            <a:r>
              <a:rPr lang="pt-BR" dirty="0"/>
              <a:t>Algumas </a:t>
            </a:r>
            <a:r>
              <a:rPr lang="pt-BR" dirty="0" smtClean="0"/>
              <a:t>aplicações </a:t>
            </a:r>
            <a:r>
              <a:rPr lang="pt-BR" dirty="0"/>
              <a:t>de IA</a:t>
            </a:r>
          </a:p>
        </p:txBody>
      </p:sp>
      <p:sp>
        <p:nvSpPr>
          <p:cNvPr id="3" name="Espaço Reservado para Conteúdo 2">
            <a:extLst>
              <a:ext uri="{FF2B5EF4-FFF2-40B4-BE49-F238E27FC236}">
                <a16:creationId xmlns="" xmlns:a16="http://schemas.microsoft.com/office/drawing/2014/main" id="{AE5A5501-ABF4-4534-B552-5A90A1ACE78C}"/>
              </a:ext>
            </a:extLst>
          </p:cNvPr>
          <p:cNvSpPr>
            <a:spLocks noGrp="1"/>
          </p:cNvSpPr>
          <p:nvPr>
            <p:ph idx="1"/>
          </p:nvPr>
        </p:nvSpPr>
        <p:spPr>
          <a:xfrm>
            <a:off x="838199" y="1743736"/>
            <a:ext cx="8857891" cy="5032375"/>
          </a:xfrm>
        </p:spPr>
        <p:txBody>
          <a:bodyPr>
            <a:normAutofit fontScale="77500" lnSpcReduction="20000"/>
          </a:bodyPr>
          <a:lstStyle/>
          <a:p>
            <a:pPr marL="0" indent="0">
              <a:buNone/>
            </a:pPr>
            <a:r>
              <a:rPr lang="pt-BR" dirty="0" smtClean="0"/>
              <a:t>Algumas áreas onde IA é aplicada são:</a:t>
            </a:r>
          </a:p>
          <a:p>
            <a:r>
              <a:rPr lang="pt-BR" b="1" dirty="0" smtClean="0"/>
              <a:t>Transporte</a:t>
            </a:r>
            <a:r>
              <a:rPr lang="pt-BR" dirty="0"/>
              <a:t>: veículos terrestres e aéreos autônomos, predição do </a:t>
            </a:r>
            <a:r>
              <a:rPr lang="pt-BR" dirty="0" smtClean="0"/>
              <a:t>tráfego, etc.</a:t>
            </a:r>
            <a:endParaRPr lang="pt-BR" dirty="0"/>
          </a:p>
          <a:p>
            <a:r>
              <a:rPr lang="pt-BR" b="1" dirty="0"/>
              <a:t>Negócios</a:t>
            </a:r>
            <a:r>
              <a:rPr lang="pt-BR" dirty="0" smtClean="0"/>
              <a:t>: </a:t>
            </a:r>
            <a:r>
              <a:rPr lang="pt-BR" dirty="0"/>
              <a:t>recomendação de </a:t>
            </a:r>
            <a:r>
              <a:rPr lang="pt-BR" dirty="0" smtClean="0"/>
              <a:t>anúncios, produtos e conteúdos (e.g., netflix), chatbots para atendimento ao cliente, etc.</a:t>
            </a:r>
            <a:endParaRPr lang="pt-BR" dirty="0"/>
          </a:p>
          <a:p>
            <a:r>
              <a:rPr lang="pt-BR" b="1" dirty="0"/>
              <a:t>Educação</a:t>
            </a:r>
            <a:r>
              <a:rPr lang="pt-BR" dirty="0"/>
              <a:t>: </a:t>
            </a:r>
            <a:r>
              <a:rPr lang="pt-BR" dirty="0" smtClean="0"/>
              <a:t>pontuação </a:t>
            </a:r>
            <a:r>
              <a:rPr lang="pt-BR" dirty="0"/>
              <a:t>automatizada de </a:t>
            </a:r>
            <a:r>
              <a:rPr lang="pt-BR" dirty="0" smtClean="0"/>
              <a:t>fala em testes de Inglês, correção de provas, chatbots para realização de matrículas, dúvidas, etc.</a:t>
            </a:r>
            <a:endParaRPr lang="pt-BR" dirty="0"/>
          </a:p>
          <a:p>
            <a:r>
              <a:rPr lang="pt-BR" b="1" dirty="0"/>
              <a:t>Clima</a:t>
            </a:r>
            <a:r>
              <a:rPr lang="pt-BR" dirty="0"/>
              <a:t>: previsão do tempo (temperatura, chuva, </a:t>
            </a:r>
            <a:r>
              <a:rPr lang="pt-BR" dirty="0" smtClean="0"/>
              <a:t>furacões, etc</a:t>
            </a:r>
            <a:r>
              <a:rPr lang="pt-BR" dirty="0"/>
              <a:t>.).</a:t>
            </a:r>
          </a:p>
          <a:p>
            <a:r>
              <a:rPr lang="pt-BR" b="1" dirty="0"/>
              <a:t>Medicina</a:t>
            </a:r>
            <a:r>
              <a:rPr lang="pt-BR" dirty="0"/>
              <a:t>: detecção e/ou predição de doenças (câncer, Alzheimer, </a:t>
            </a:r>
            <a:r>
              <a:rPr lang="pt-BR" dirty="0" smtClean="0"/>
              <a:t>pneumonia</a:t>
            </a:r>
            <a:r>
              <a:rPr lang="pt-BR" dirty="0"/>
              <a:t>, </a:t>
            </a:r>
            <a:r>
              <a:rPr lang="pt-BR" dirty="0" smtClean="0"/>
              <a:t>COVID-19, etc</a:t>
            </a:r>
            <a:r>
              <a:rPr lang="pt-BR" dirty="0"/>
              <a:t>.), chatbots que auxiliam no agendamento de </a:t>
            </a:r>
            <a:r>
              <a:rPr lang="pt-BR" dirty="0" smtClean="0"/>
              <a:t>consultas e respondem perguntas </a:t>
            </a:r>
            <a:r>
              <a:rPr lang="pt-BR" dirty="0"/>
              <a:t>referentes a uma doença, descoberta de novas drogas, etc.</a:t>
            </a:r>
          </a:p>
          <a:p>
            <a:r>
              <a:rPr lang="pt-BR" b="1" dirty="0"/>
              <a:t>Finanças</a:t>
            </a:r>
            <a:r>
              <a:rPr lang="pt-BR" dirty="0"/>
              <a:t>: detecção de fraudes com cartão de crédito, predição do comportamento do mercado de ações, etc.</a:t>
            </a:r>
          </a:p>
          <a:p>
            <a:r>
              <a:rPr lang="pt-BR" b="1" dirty="0" smtClean="0"/>
              <a:t>Tecnologia</a:t>
            </a:r>
            <a:r>
              <a:rPr lang="pt-BR" dirty="0" smtClean="0"/>
              <a:t>: </a:t>
            </a:r>
            <a:r>
              <a:rPr lang="pt-BR" dirty="0"/>
              <a:t>filtros AntiSpam, “motores” de busca como o do Google, reconhecimento de fala, conversão de texto/fala e fala/texto, </a:t>
            </a:r>
            <a:r>
              <a:rPr lang="pt-BR" dirty="0" smtClean="0"/>
              <a:t>assistentes pessoais </a:t>
            </a:r>
            <a:r>
              <a:rPr lang="pt-BR" dirty="0"/>
              <a:t>on-line (e.g., </a:t>
            </a:r>
            <a:r>
              <a:rPr lang="pt-BR" i="1" dirty="0"/>
              <a:t>Siri</a:t>
            </a:r>
            <a:r>
              <a:rPr lang="pt-BR" dirty="0"/>
              <a:t>, </a:t>
            </a:r>
            <a:r>
              <a:rPr lang="pt-BR" i="1" dirty="0"/>
              <a:t>Alexa</a:t>
            </a:r>
            <a:r>
              <a:rPr lang="pt-BR" dirty="0"/>
              <a:t>, etc</a:t>
            </a:r>
            <a:r>
              <a:rPr lang="pt-BR" dirty="0" smtClean="0"/>
              <a:t>.), tradução de textos.</a:t>
            </a:r>
            <a:endParaRPr lang="pt-BR" dirty="0"/>
          </a:p>
          <a:p>
            <a:endParaRPr lang="pt-BR" dirty="0"/>
          </a:p>
          <a:p>
            <a:endParaRPr lang="pt-BR" dirty="0"/>
          </a:p>
        </p:txBody>
      </p:sp>
      <p:pic>
        <p:nvPicPr>
          <p:cNvPr id="4104" name="Picture 8" descr="Image result for applications of artificial intelligence">
            <a:extLst>
              <a:ext uri="{FF2B5EF4-FFF2-40B4-BE49-F238E27FC236}">
                <a16:creationId xmlns="" xmlns:a16="http://schemas.microsoft.com/office/drawing/2014/main"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6839" y="4851400"/>
            <a:ext cx="2785161" cy="15666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artificial intelligence">
            <a:extLst>
              <a:ext uri="{FF2B5EF4-FFF2-40B4-BE49-F238E27FC236}">
                <a16:creationId xmlns="" xmlns:a16="http://schemas.microsoft.com/office/drawing/2014/main"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030" y="2651760"/>
            <a:ext cx="2695969" cy="131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rtificial intelligence goals">
            <a:extLst>
              <a:ext uri="{FF2B5EF4-FFF2-40B4-BE49-F238E27FC236}">
                <a16:creationId xmlns="" xmlns:a16="http://schemas.microsoft.com/office/drawing/2014/main"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510" y="8444"/>
            <a:ext cx="2960490" cy="1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46EE508-37BB-400E-8BCC-954E48122BFE}"/>
              </a:ext>
            </a:extLst>
          </p:cNvPr>
          <p:cNvSpPr>
            <a:spLocks noGrp="1"/>
          </p:cNvSpPr>
          <p:nvPr>
            <p:ph type="title"/>
          </p:nvPr>
        </p:nvSpPr>
        <p:spPr/>
        <p:txBody>
          <a:bodyPr/>
          <a:lstStyle/>
          <a:p>
            <a:r>
              <a:rPr lang="pt-BR" dirty="0"/>
              <a:t>Exemplos i</a:t>
            </a:r>
            <a:r>
              <a:rPr lang="pt-BR" dirty="0" smtClean="0"/>
              <a:t>nteressantes do uso de IA</a:t>
            </a:r>
            <a:endParaRPr lang="pt-BR" dirty="0"/>
          </a:p>
        </p:txBody>
      </p:sp>
      <p:sp>
        <p:nvSpPr>
          <p:cNvPr id="3" name="Espaço Reservado para Conteúdo 2">
            <a:extLst>
              <a:ext uri="{FF2B5EF4-FFF2-40B4-BE49-F238E27FC236}">
                <a16:creationId xmlns="" xmlns:a16="http://schemas.microsoft.com/office/drawing/2014/main" id="{DD3FFC3A-2F46-4ADE-B3D6-B680B7C23C2C}"/>
              </a:ext>
            </a:extLst>
          </p:cNvPr>
          <p:cNvSpPr>
            <a:spLocks noGrp="1"/>
          </p:cNvSpPr>
          <p:nvPr>
            <p:ph idx="1"/>
          </p:nvPr>
        </p:nvSpPr>
        <p:spPr>
          <a:xfrm>
            <a:off x="838200" y="1825625"/>
            <a:ext cx="8305800" cy="4351338"/>
          </a:xfrm>
        </p:spPr>
        <p:txBody>
          <a:bodyPr>
            <a:normAutofit fontScale="85000" lnSpcReduction="10000"/>
          </a:bodyPr>
          <a:lstStyle/>
          <a:p>
            <a:r>
              <a:rPr lang="pt-BR" b="1" dirty="0"/>
              <a:t>Predição de surtos de doenças infecciosas</a:t>
            </a:r>
            <a:r>
              <a:rPr lang="pt-BR" dirty="0"/>
              <a:t>: IA previu em Dezembro de 2019 o novo surto de corona vírus e onde ele apareceria em seguida. </a:t>
            </a:r>
            <a:endParaRPr lang="pt-BR" dirty="0" smtClean="0"/>
          </a:p>
          <a:p>
            <a:r>
              <a:rPr lang="pt-BR" b="1" dirty="0" smtClean="0"/>
              <a:t>Ajuda no diagnóstico de doenças</a:t>
            </a:r>
            <a:r>
              <a:rPr lang="pt-BR" dirty="0" smtClean="0"/>
              <a:t>: IA tem sido usada para ajudar médicos a </a:t>
            </a:r>
            <a:r>
              <a:rPr lang="pt-BR" dirty="0"/>
              <a:t>diagnosticarem </a:t>
            </a:r>
            <a:r>
              <a:rPr lang="pt-BR" dirty="0" smtClean="0"/>
              <a:t>o novo coronavírus através de imagens de raio-X e tomografias.</a:t>
            </a:r>
            <a:endParaRPr lang="pt-BR" dirty="0"/>
          </a:p>
          <a:p>
            <a:r>
              <a:rPr lang="pt-BR" b="1" dirty="0"/>
              <a:t>Criação de vídeos/fotos falsas</a:t>
            </a:r>
            <a:r>
              <a:rPr lang="pt-BR" dirty="0"/>
              <a:t>: IA foi usada para criar vídeo viral utilizando trecho de “A Usurpadora” para falsificar uma conversa entre Lula e Bolsonaro.</a:t>
            </a:r>
          </a:p>
          <a:p>
            <a:r>
              <a:rPr lang="pt-BR" b="1" dirty="0"/>
              <a:t>Criação de novos medicamentos</a:t>
            </a:r>
            <a:r>
              <a:rPr lang="pt-BR" dirty="0"/>
              <a:t>: IA foi utilizada para criar uma nova droga capaz de combater o transtorno obsessivo-compulsivo (TOC</a:t>
            </a:r>
            <a:r>
              <a:rPr lang="pt-BR" dirty="0" smtClean="0"/>
              <a:t>). Encurtou o tempo para encontrar um novo medicamento de 4 para menos de 1 ano.</a:t>
            </a:r>
            <a:endParaRPr lang="pt-BR" dirty="0"/>
          </a:p>
          <a:p>
            <a:endParaRPr lang="pt-BR" dirty="0"/>
          </a:p>
          <a:p>
            <a:endParaRPr lang="pt-BR" dirty="0"/>
          </a:p>
        </p:txBody>
      </p:sp>
      <p:pic>
        <p:nvPicPr>
          <p:cNvPr id="1026" name="Picture 2" descr="Image result for coronavirus">
            <a:extLst>
              <a:ext uri="{FF2B5EF4-FFF2-40B4-BE49-F238E27FC236}">
                <a16:creationId xmlns="" xmlns:a16="http://schemas.microsoft.com/office/drawing/2014/main" id="{3CC0B2C1-6C1B-48E9-9C7F-58FEEACBC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728" y="1027906"/>
            <a:ext cx="2501222" cy="140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ir Bolsonaro e Lula &quot;protagonizam&quot; cena de &quot;A Usurpadora&quot; em vídeo deepfake - Reprodução/Twitter Bruno Sartori">
            <a:hlinkClick r:id="rId4"/>
            <a:extLst>
              <a:ext uri="{FF2B5EF4-FFF2-40B4-BE49-F238E27FC236}">
                <a16:creationId xmlns="" xmlns:a16="http://schemas.microsoft.com/office/drawing/2014/main" id="{9778A538-FD9E-42BA-B1F8-F4372AAC0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206" y="2994555"/>
            <a:ext cx="2499670" cy="1405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A cria droga toc">
            <a:extLst>
              <a:ext uri="{FF2B5EF4-FFF2-40B4-BE49-F238E27FC236}">
                <a16:creationId xmlns="" xmlns:a16="http://schemas.microsoft.com/office/drawing/2014/main" id="{9AE9BCAA-C25E-4F49-AD0A-1BE9C8D0A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589" y="493363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6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200" y="1898600"/>
            <a:ext cx="11115622" cy="4843393"/>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t>
            </a:r>
            <a:r>
              <a:rPr lang="pt-BR" dirty="0" smtClean="0"/>
              <a:t>solução e análise </a:t>
            </a:r>
            <a:r>
              <a:rPr lang="pt-BR" dirty="0"/>
              <a:t>eficiente 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algoritmos </a:t>
            </a:r>
            <a:r>
              <a:rPr lang="pt-BR" dirty="0" smtClean="0"/>
              <a:t>em várias áreas que apresentam </a:t>
            </a:r>
            <a:r>
              <a:rPr lang="pt-BR" dirty="0"/>
              <a:t>desempenho ótimo não são utilizados na prática 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de dados e pesquisas </a:t>
            </a:r>
            <a:r>
              <a:rPr lang="pt-BR" dirty="0"/>
              <a:t>sobre a aplicação de </a:t>
            </a:r>
            <a:r>
              <a:rPr lang="pt-BR" dirty="0" smtClean="0"/>
              <a:t>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5"/>
            <a:ext cx="10953466" cy="4895216"/>
          </a:xfrm>
        </p:spPr>
        <p:txBody>
          <a:bodyPr>
            <a:normAutofit lnSpcReduction="10000"/>
          </a:bodyPr>
          <a:lstStyle/>
          <a:p>
            <a:r>
              <a:rPr lang="pt-BR" dirty="0" smtClean="0"/>
              <a:t>É uma sub-área </a:t>
            </a:r>
            <a:r>
              <a:rPr lang="pt-BR" dirty="0"/>
              <a:t>ou objetivo da inteligência artificial.</a:t>
            </a:r>
          </a:p>
          <a:p>
            <a:r>
              <a:rPr lang="pt-BR" dirty="0" smtClean="0"/>
              <a:t>O termo foi cunhado </a:t>
            </a:r>
            <a:r>
              <a:rPr lang="pt-BR" dirty="0"/>
              <a:t>em 1959, por Arthur </a:t>
            </a:r>
            <a:r>
              <a:rPr lang="pt-BR" dirty="0" smtClean="0"/>
              <a:t>Samuel, que o definiu como o</a:t>
            </a:r>
            <a:r>
              <a:rPr lang="pt-BR" dirty="0"/>
              <a:t> “</a:t>
            </a:r>
            <a:r>
              <a:rPr lang="pt-BR" i="1" dirty="0"/>
              <a:t>campo de estudo que dá aos computadores a habilidade de 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 partir de </a:t>
            </a:r>
            <a:r>
              <a:rPr lang="pt-BR" dirty="0" smtClean="0"/>
              <a:t>exemplos.</a:t>
            </a:r>
            <a:endParaRPr lang="pt-BR" dirty="0"/>
          </a:p>
          <a:p>
            <a:r>
              <a:rPr lang="pt-BR" dirty="0"/>
              <a:t>Algoritmos de ML são </a:t>
            </a:r>
            <a:r>
              <a:rPr lang="pt-BR" b="1" i="1" dirty="0"/>
              <a:t>orientados a dados</a:t>
            </a:r>
            <a:r>
              <a:rPr lang="pt-BR" dirty="0"/>
              <a:t>, ou seja, eles aprendem automaticamente um </a:t>
            </a:r>
            <a:r>
              <a:rPr lang="pt-BR" dirty="0" smtClean="0"/>
              <a:t>modelo/padrão geral (i.e., generalizar) a </a:t>
            </a:r>
            <a:r>
              <a:rPr lang="pt-BR" dirty="0"/>
              <a:t>partir de grandes volumes de </a:t>
            </a:r>
            <a:r>
              <a:rPr lang="pt-BR" dirty="0" smtClean="0"/>
              <a:t>dados (i.e., exemplos).</a:t>
            </a:r>
            <a:endParaRPr lang="pt-BR" dirty="0"/>
          </a:p>
          <a:p>
            <a:r>
              <a:rPr lang="pt-BR" b="1" dirty="0"/>
              <a:t>Exemplo</a:t>
            </a:r>
            <a:r>
              <a:rPr lang="pt-BR" dirty="0"/>
              <a:t>: filtro de </a:t>
            </a:r>
            <a:r>
              <a:rPr lang="pt-BR" dirty="0" smtClean="0"/>
              <a:t>spam do Gmail.</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376" y="119465"/>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vas3k.ru/full/80c.jpg">
            <a:extLst>
              <a:ext uri="{FF2B5EF4-FFF2-40B4-BE49-F238E27FC236}">
                <a16:creationId xmlns="" xmlns:a16="http://schemas.microsoft.com/office/drawing/2014/main" id="{034238ED-6058-4E7C-B5D5-B2771BDD3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151" y="365125"/>
            <a:ext cx="3263553" cy="16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806337"/>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200" y="1364776"/>
            <a:ext cx="11147474" cy="4372882"/>
          </a:xfrm>
        </p:spPr>
        <p:txBody>
          <a:bodyPr>
            <a:normAutofit fontScale="85000" lnSpcReduction="20000"/>
          </a:bodyPr>
          <a:lstStyle/>
          <a:p>
            <a:pPr marL="0" indent="0">
              <a:buNone/>
            </a:pPr>
            <a:r>
              <a:rPr lang="pt-BR" dirty="0" smtClean="0"/>
              <a:t>Alguns dos principais motivos são:</a:t>
            </a:r>
          </a:p>
          <a:p>
            <a:r>
              <a:rPr lang="pt-BR" dirty="0" smtClean="0"/>
              <a:t>Vivemos </a:t>
            </a:r>
            <a:r>
              <a:rPr lang="pt-BR" dirty="0"/>
              <a:t>na era da informação. Nessa era, um volume sem precedentes de dados (de </a:t>
            </a:r>
            <a:r>
              <a:rPr lang="pt-BR" dirty="0" err="1"/>
              <a:t>tera</a:t>
            </a:r>
            <a:r>
              <a:rPr lang="pt-BR" dirty="0"/>
              <a:t> a </a:t>
            </a:r>
            <a:r>
              <a:rPr lang="pt-BR" dirty="0" err="1"/>
              <a:t>petabytes</a:t>
            </a:r>
            <a:r>
              <a:rPr lang="pt-BR" dirty="0"/>
              <a:t>)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Hoje em dia, dados são preciosíssimos e a extração de novas informações (úteis) vale ouro.</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a:t>
            </a:r>
            <a:r>
              <a:rPr lang="pt-BR" dirty="0"/>
              <a:t>estratégias/técnicas de treinamento (i.e., </a:t>
            </a:r>
            <a:r>
              <a:rPr lang="pt-BR" dirty="0" smtClean="0"/>
              <a:t>aprendizagem), e.g., deep-learning, reinforment-learning,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88" y="573765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14" y="6284071"/>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630" y="5496678"/>
            <a:ext cx="2113420" cy="11395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98" y="5872695"/>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670" y="5496678"/>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1452" y="5599519"/>
            <a:ext cx="1931812" cy="120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lstStyle/>
          <a:p>
            <a:pPr marL="0" indent="0" fontAlgn="base">
              <a:buNone/>
            </a:pPr>
            <a:r>
              <a:rPr lang="pt-BR" dirty="0" smtClean="0"/>
              <a:t>Os algoritmos de aprendizado de máquina podem ser agrupados nas seguintes categorias: </a:t>
            </a:r>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69" y="1423621"/>
            <a:ext cx="4431451" cy="50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p:txBody>
          <a:bodyPr>
            <a:normAutofit lnSpcReduction="10000"/>
          </a:bodyPr>
          <a:lstStyle/>
          <a:p>
            <a:r>
              <a:rPr lang="pt-BR" dirty="0" smtClean="0"/>
              <a:t>Introdução ao aprendizado de máquina.</a:t>
            </a:r>
          </a:p>
          <a:p>
            <a:r>
              <a:rPr lang="pt-BR" dirty="0" smtClean="0"/>
              <a:t>Como o próprio nome diz, é um curso introdutório onde veremos os conceitos básicos de funcionamento de vários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smtClean="0"/>
              <a:t>O curso será o mais prático possível, com vários exercícios envolvendo o uso dos algoritmos discutidos.</a:t>
            </a:r>
          </a:p>
          <a:p>
            <a:r>
              <a:rPr lang="pt-BR" dirty="0" smtClean="0"/>
              <a:t>O curso será dividido em duas partes: T319 e T320.</a:t>
            </a:r>
          </a:p>
          <a:p>
            <a:r>
              <a:rPr lang="pt-BR" dirty="0" smtClean="0"/>
              <a:t>Não nós aprofundaremos nos conceitos matemáticos envolvidos.</a:t>
            </a:r>
          </a:p>
          <a:p>
            <a:r>
              <a:rPr lang="pt-BR" dirty="0" smtClean="0"/>
              <a:t>Porém, precisamos conhecer Python e alguns conceitos de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3CD54D-41DC-4133-94C4-3D55FAE4E35C}"/>
              </a:ext>
            </a:extLst>
          </p:cNvPr>
          <p:cNvSpPr>
            <a:spLocks noGrp="1"/>
          </p:cNvSpPr>
          <p:nvPr>
            <p:ph type="title"/>
          </p:nvPr>
        </p:nvSpPr>
        <p:spPr>
          <a:xfrm>
            <a:off x="838200" y="184036"/>
            <a:ext cx="10515600" cy="1040133"/>
          </a:xfrm>
        </p:spPr>
        <p:txBody>
          <a:bodyPr/>
          <a:lstStyle/>
          <a:p>
            <a:r>
              <a:rPr lang="pt-BR" dirty="0"/>
              <a:t>Aprendizado Supervisionado</a:t>
            </a:r>
          </a:p>
        </p:txBody>
      </p:sp>
      <p:pic>
        <p:nvPicPr>
          <p:cNvPr id="1028"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314" y="2528659"/>
            <a:ext cx="3435335" cy="109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552/1*jxtW98_gbItw728vFB-0HA.png">
            <a:extLst>
              <a:ext uri="{FF2B5EF4-FFF2-40B4-BE49-F238E27FC236}">
                <a16:creationId xmlns="" xmlns:a16="http://schemas.microsoft.com/office/drawing/2014/main" id="{9E902420-A711-4761-85CD-304C79D0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9" t="2184" r="18486" b="3044"/>
          <a:stretch/>
        </p:blipFill>
        <p:spPr bwMode="auto">
          <a:xfrm>
            <a:off x="9144000" y="205109"/>
            <a:ext cx="2897569" cy="2038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lassification supervised learning">
            <a:extLst>
              <a:ext uri="{FF2B5EF4-FFF2-40B4-BE49-F238E27FC236}">
                <a16:creationId xmlns="" xmlns:a16="http://schemas.microsoft.com/office/drawing/2014/main" id="{E760E9A0-55F1-4D37-8AA3-36758861E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6870" y="4470122"/>
            <a:ext cx="2342260" cy="20846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979D29AC-E01B-406F-AC75-55866B75A7CC}"/>
                  </a:ext>
                </a:extLst>
              </p:cNvPr>
              <p:cNvSpPr>
                <a:spLocks noGrp="1"/>
              </p:cNvSpPr>
              <p:nvPr>
                <p:ph idx="1"/>
              </p:nvPr>
            </p:nvSpPr>
            <p:spPr>
              <a:xfrm>
                <a:off x="542441" y="1349732"/>
                <a:ext cx="8601559" cy="5508268"/>
              </a:xfrm>
            </p:spPr>
            <p:txBody>
              <a:bodyPr>
                <a:normAutofit fontScale="92500" lnSpcReduction="10000"/>
              </a:bodyPr>
              <a:lstStyle/>
              <a:p>
                <a:pPr>
                  <a:spcBef>
                    <a:spcPts val="600"/>
                  </a:spcBef>
                </a:pPr>
                <a:r>
                  <a:rPr lang="pt-BR" dirty="0" smtClean="0"/>
                  <a:t>No aprendizado </a:t>
                </a:r>
                <a:r>
                  <a:rPr lang="pt-BR" dirty="0"/>
                  <a:t>supervisionado </a:t>
                </a:r>
                <a:r>
                  <a:rPr lang="pt-BR" dirty="0" smtClean="0"/>
                  <a:t>a </a:t>
                </a:r>
                <a:r>
                  <a:rPr lang="pt-BR" dirty="0"/>
                  <a:t>máquina sabe o que </a:t>
                </a:r>
                <a:r>
                  <a:rPr lang="pt-BR" dirty="0" smtClean="0"/>
                  <a:t>aprender, ou seja, ela tem acesso às respostas esperadas.</a:t>
                </a:r>
                <a:endParaRPr lang="pt-BR" dirty="0"/>
              </a:p>
              <a:p>
                <a:pPr>
                  <a:spcBef>
                    <a:spcPts val="600"/>
                  </a:spcBef>
                </a:pPr>
                <a:r>
                  <a:rPr lang="pt-BR" dirty="0" smtClean="0"/>
                  <a:t>Neste tipo de aprendizado, os dados ou exemplos </a:t>
                </a:r>
                <a:r>
                  <a:rPr lang="pt-BR" dirty="0"/>
                  <a:t>de </a:t>
                </a:r>
                <a:r>
                  <a:rPr lang="pt-BR" dirty="0" smtClean="0"/>
                  <a:t>treinamento incluem os </a:t>
                </a:r>
                <a:r>
                  <a:rPr lang="pt-BR" b="1" i="1" dirty="0" smtClean="0"/>
                  <a:t>atributos</a:t>
                </a:r>
                <a:r>
                  <a:rPr lang="pt-BR" dirty="0" smtClean="0"/>
                  <a:t>, </a:t>
                </a:r>
                <a14:m>
                  <m:oMath xmlns:m="http://schemas.openxmlformats.org/officeDocument/2006/math">
                    <m:r>
                      <a:rPr lang="pt-BR" b="1" i="1" smtClean="0">
                        <a:latin typeface="Cambria Math" panose="02040503050406030204" pitchFamily="18" charset="0"/>
                      </a:rPr>
                      <m:t>𝒙</m:t>
                    </m:r>
                  </m:oMath>
                </a14:m>
                <a:r>
                  <a:rPr lang="pt-BR" dirty="0" smtClean="0"/>
                  <a:t>, que são a entrada do </a:t>
                </a:r>
                <a:r>
                  <a:rPr lang="pt-BR" dirty="0"/>
                  <a:t>algoritmo de ML </a:t>
                </a:r>
                <a:r>
                  <a:rPr lang="pt-BR" dirty="0" smtClean="0"/>
                  <a:t>e as </a:t>
                </a:r>
                <a:r>
                  <a:rPr lang="pt-BR" b="1" i="1" dirty="0"/>
                  <a:t>soluções </a:t>
                </a:r>
                <a:r>
                  <a:rPr lang="pt-BR" b="1" i="1" dirty="0" smtClean="0"/>
                  <a:t>desejadas</a:t>
                </a:r>
                <a:r>
                  <a:rPr lang="pt-BR" dirty="0" smtClean="0"/>
                  <a:t>, </a:t>
                </a:r>
                <a14:m>
                  <m:oMath xmlns:m="http://schemas.openxmlformats.org/officeDocument/2006/math">
                    <m:r>
                      <a:rPr lang="pt-BR" b="0" i="1" smtClean="0">
                        <a:latin typeface="Cambria Math" panose="02040503050406030204" pitchFamily="18" charset="0"/>
                      </a:rPr>
                      <m:t>𝑦</m:t>
                    </m:r>
                  </m:oMath>
                </a14:m>
                <a:r>
                  <a:rPr lang="pt-BR" dirty="0" smtClean="0"/>
                  <a:t>, (i.e., as respostas corretas), </a:t>
                </a:r>
                <a:r>
                  <a:rPr lang="pt-BR" dirty="0"/>
                  <a:t>chamadas de </a:t>
                </a:r>
                <a:r>
                  <a:rPr lang="pt-BR" b="1" i="1" dirty="0"/>
                  <a:t>rótulos</a:t>
                </a:r>
                <a:r>
                  <a:rPr lang="pt-BR" dirty="0"/>
                  <a:t> </a:t>
                </a:r>
                <a:r>
                  <a:rPr lang="pt-BR" dirty="0" smtClean="0"/>
                  <a:t>(ou </a:t>
                </a:r>
                <a:r>
                  <a:rPr lang="pt-BR" i="1" dirty="0" smtClean="0"/>
                  <a:t>labels</a:t>
                </a:r>
                <a:r>
                  <a:rPr lang="pt-BR" dirty="0" smtClean="0"/>
                  <a:t>, do Inglês).</a:t>
                </a:r>
                <a:endParaRPr lang="pt-BR" dirty="0"/>
              </a:p>
              <a:p>
                <a:pPr>
                  <a:spcBef>
                    <a:spcPts val="600"/>
                  </a:spcBef>
                </a:pPr>
                <a:r>
                  <a:rPr lang="pt-BR" b="1" dirty="0" smtClean="0"/>
                  <a:t>Tarefa</a:t>
                </a:r>
                <a:r>
                  <a:rPr lang="pt-BR" dirty="0" smtClean="0"/>
                  <a:t>: </a:t>
                </a:r>
                <a:r>
                  <a:rPr lang="pt-BR" dirty="0"/>
                  <a:t>o</a:t>
                </a:r>
                <a:r>
                  <a:rPr lang="pt-BR" dirty="0" smtClean="0"/>
                  <a:t>s modelos supervisionados de ML devem </a:t>
                </a:r>
                <a:r>
                  <a:rPr lang="pt-BR" b="1" i="1" dirty="0" smtClean="0"/>
                  <a:t>aprender</a:t>
                </a:r>
                <a:r>
                  <a:rPr lang="pt-BR" dirty="0" smtClean="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smtClean="0"/>
                  <a:t>saídas </a:t>
                </a:r>
                <a14:m>
                  <m:oMath xmlns:m="http://schemas.openxmlformats.org/officeDocument/2006/math">
                    <m:r>
                      <a:rPr lang="pt-BR" i="1">
                        <a:latin typeface="Cambria Math" panose="02040503050406030204" pitchFamily="18" charset="0"/>
                      </a:rPr>
                      <m:t>𝑦</m:t>
                    </m:r>
                  </m:oMath>
                </a14:m>
                <a:r>
                  <a:rPr lang="pt-BR" dirty="0" smtClean="0"/>
                  <a:t>, ou seja,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a:t>
                </a:r>
              </a:p>
              <a:p>
                <a:pPr>
                  <a:spcBef>
                    <a:spcPts val="600"/>
                  </a:spcBef>
                </a:pPr>
                <a:r>
                  <a:rPr lang="pt-BR" dirty="0" smtClean="0"/>
                  <a:t>Esse tipo de aprendizado pode </a:t>
                </a:r>
                <a:r>
                  <a:rPr lang="pt-BR" dirty="0"/>
                  <a:t>ser dividido em problemas </a:t>
                </a:r>
                <a:r>
                  <a:rPr lang="pt-BR" dirty="0" smtClean="0"/>
                  <a:t>de </a:t>
                </a:r>
                <a:r>
                  <a:rPr lang="pt-BR" b="1" i="1" dirty="0"/>
                  <a:t>Regressão</a:t>
                </a:r>
                <a:r>
                  <a:rPr lang="pt-BR" dirty="0"/>
                  <a:t> e </a:t>
                </a:r>
                <a:r>
                  <a:rPr lang="pt-BR" b="1" i="1" dirty="0"/>
                  <a:t>Classificação</a:t>
                </a:r>
                <a:r>
                  <a:rPr lang="pt-BR" dirty="0" smtClean="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smtClean="0"/>
                  <a:t>.</a:t>
                </a:r>
                <a:endParaRPr lang="pt-BR" dirty="0"/>
              </a:p>
              <a:p>
                <a:pPr lvl="1">
                  <a:spcBef>
                    <a:spcPts val="600"/>
                  </a:spcBef>
                  <a:buFont typeface="Wingdings" panose="05000000000000000000" pitchFamily="2" charset="2"/>
                  <a:buChar char="§"/>
                </a:pPr>
                <a:r>
                  <a:rPr lang="pt-BR" b="1" dirty="0" smtClean="0"/>
                  <a:t>Classificação</a:t>
                </a:r>
                <a:r>
                  <a:rPr lang="pt-BR" dirty="0" smtClean="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smtClean="0"/>
                  <a:t>conjunto finito de classes.</a:t>
                </a:r>
                <a:endParaRPr lang="pt-BR" dirty="0"/>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979D29AC-E01B-406F-AC75-55866B75A7CC}"/>
                  </a:ext>
                </a:extLst>
              </p:cNvPr>
              <p:cNvSpPr>
                <a:spLocks noGrp="1" noRot="1" noChangeAspect="1" noMove="1" noResize="1" noEditPoints="1" noAdjustHandles="1" noChangeArrowheads="1" noChangeShapeType="1" noTextEdit="1"/>
              </p:cNvSpPr>
              <p:nvPr>
                <p:ph idx="1"/>
              </p:nvPr>
            </p:nvSpPr>
            <p:spPr>
              <a:xfrm>
                <a:off x="542441" y="1349732"/>
                <a:ext cx="8601559" cy="5508268"/>
              </a:xfrm>
              <a:blipFill rotWithShape="0">
                <a:blip r:embed="rId6"/>
                <a:stretch>
                  <a:fillRect l="-1134" t="-2212" r="-1559"/>
                </a:stretch>
              </a:blipFill>
            </p:spPr>
            <p:txBody>
              <a:bodyPr/>
              <a:lstStyle/>
              <a:p>
                <a:r>
                  <a:rPr lang="pt-BR">
                    <a:noFill/>
                  </a:rPr>
                  <a:t> </a:t>
                </a:r>
              </a:p>
            </p:txBody>
          </p:sp>
        </mc:Fallback>
      </mc:AlternateContent>
    </p:spTree>
    <p:extLst>
      <p:ext uri="{BB962C8B-B14F-4D97-AF65-F5344CB8AC3E}">
        <p14:creationId xmlns:p14="http://schemas.microsoft.com/office/powerpoint/2010/main" val="636059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199" y="365125"/>
            <a:ext cx="12286957"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7948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k </a:t>
            </a:r>
            <a:r>
              <a:rPr lang="pt-BR" dirty="0"/>
              <a:t>vizinhos mais </a:t>
            </a:r>
            <a:r>
              <a:rPr lang="pt-BR" dirty="0" smtClean="0"/>
              <a:t>próximos (</a:t>
            </a:r>
            <a:r>
              <a:rPr lang="pt-BR" i="1" dirty="0" smtClean="0"/>
              <a:t>k-nearest </a:t>
            </a:r>
            <a:r>
              <a:rPr lang="pt-BR" i="1" dirty="0"/>
              <a:t>neighbors</a:t>
            </a:r>
            <a:r>
              <a:rPr lang="pt-BR" dirty="0"/>
              <a:t> </a:t>
            </a:r>
            <a:r>
              <a:rPr lang="pt-BR" dirty="0" smtClean="0"/>
              <a:t>- k-NN</a:t>
            </a:r>
            <a:r>
              <a:rPr lang="pt-BR" dirty="0"/>
              <a:t>)</a:t>
            </a:r>
            <a:r>
              <a:rPr lang="pt-BR" dirty="0" smtClean="0"/>
              <a:t>.</a:t>
            </a:r>
            <a:endParaRPr lang="pt-BR" dirty="0"/>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a:t>Máquinas de Vetores de </a:t>
            </a:r>
            <a:r>
              <a:rPr lang="pt-BR" dirty="0" smtClean="0"/>
              <a:t>Suporte (</a:t>
            </a:r>
            <a:r>
              <a:rPr lang="pt-BR" i="1" dirty="0" smtClean="0"/>
              <a:t>Support </a:t>
            </a:r>
            <a:r>
              <a:rPr lang="pt-BR" i="1" dirty="0"/>
              <a:t>Vector Machines</a:t>
            </a:r>
            <a:r>
              <a:rPr lang="pt-BR" dirty="0"/>
              <a:t> -</a:t>
            </a:r>
            <a:r>
              <a:rPr lang="pt-BR" dirty="0" smtClean="0"/>
              <a:t> SVMs</a:t>
            </a:r>
            <a:r>
              <a:rPr lang="pt-BR" dirty="0"/>
              <a:t>)</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554" y="1382200"/>
            <a:ext cx="3395345" cy="217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Tarefa</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xmlns="">
          <p:sp>
            <p:nvSpPr>
              <p:cNvPr id="3" name="Espaço Reservado para Conteúdo 2">
                <a:extLst>
                  <a:ext uri="{FF2B5EF4-FFF2-40B4-BE49-F238E27FC236}">
                    <a16:creationId xmlns:a16="http://schemas.microsoft.com/office/drawing/2014/main" xmlns=""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atributos em </a:t>
            </a:r>
            <a:r>
              <a:rPr lang="pt-BR" b="1" i="1" dirty="0"/>
              <a:t>k</a:t>
            </a:r>
            <a:r>
              <a:rPr lang="pt-BR" dirty="0"/>
              <a:t> </a:t>
            </a:r>
            <a:r>
              <a:rPr lang="pt-BR" dirty="0" smtClean="0"/>
              <a:t>clusters (ou grupos) </a:t>
            </a:r>
            <a:r>
              <a:rPr lang="pt-BR" dirty="0"/>
              <a:t>distintos com base na distância ao centroide de um cluster</a:t>
            </a:r>
            <a:r>
              <a:rPr lang="pt-BR" dirty="0" smtClean="0"/>
              <a:t>.</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a:t>
            </a:r>
            <a:r>
              <a:rPr lang="pt-BR" dirty="0" smtClean="0"/>
              <a:t>Não-Supervisionado (continuação)</a:t>
            </a:r>
            <a:endParaRPr lang="pt-BR" dirty="0"/>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201400" cy="3360972"/>
          </a:xfrm>
        </p:spPr>
        <p:txBody>
          <a:bodyPr>
            <a:normAutofit lnSpcReduction="10000"/>
          </a:bodyPr>
          <a:lstStyle/>
          <a:p>
            <a:r>
              <a:rPr lang="pt-PT" dirty="0" smtClean="0"/>
              <a:t>Análise de Componentes Independentes (</a:t>
            </a:r>
            <a:r>
              <a:rPr lang="pt-PT" i="1" dirty="0" smtClean="0"/>
              <a:t>Independent Component Analysis</a:t>
            </a:r>
            <a:r>
              <a:rPr lang="pt-PT" dirty="0" smtClean="0"/>
              <a:t> - ICA)</a:t>
            </a:r>
          </a:p>
          <a:p>
            <a:pPr lvl="1"/>
            <a:r>
              <a:rPr lang="pt-PT" dirty="0" smtClean="0"/>
              <a:t>Realiza uma espécie de clusterização baseada em propriedades estatíticas dos sinais envolvidos, por exemplo, a independência dos sinais de voz em um coquetel.</a:t>
            </a:r>
          </a:p>
          <a:p>
            <a:r>
              <a:rPr lang="pt-PT" dirty="0" smtClean="0"/>
              <a:t>Mapas Auto-Organizáveis (</a:t>
            </a:r>
            <a:r>
              <a:rPr lang="pt-PT" i="1" dirty="0" smtClean="0"/>
              <a:t>Self-Organized Maps</a:t>
            </a:r>
            <a:r>
              <a:rPr lang="pt-PT" dirty="0" smtClean="0"/>
              <a:t> - SOMs)</a:t>
            </a:r>
          </a:p>
          <a:p>
            <a:pPr lvl="1"/>
            <a:r>
              <a:rPr lang="pt-BR" dirty="0" smtClean="0"/>
              <a:t>Tipo de rede neural usada para aprender a topologia e distribuição dos dados.</a:t>
            </a:r>
            <a:endParaRPr lang="pt-PT" dirty="0" smtClean="0"/>
          </a:p>
          <a:p>
            <a:r>
              <a:rPr lang="pt-PT" dirty="0" smtClean="0"/>
              <a:t>Modelos Ocultos de Markov (</a:t>
            </a:r>
            <a:r>
              <a:rPr lang="pt-PT" i="1" dirty="0" smtClean="0"/>
              <a:t>Hidden Markov Models</a:t>
            </a:r>
            <a:r>
              <a:rPr lang="pt-PT" dirty="0" smtClean="0"/>
              <a:t> - HMM)</a:t>
            </a:r>
          </a:p>
          <a:p>
            <a:pPr lvl="1"/>
            <a:r>
              <a:rPr lang="pt-BR" dirty="0" smtClean="0"/>
              <a:t>Usa dados observados para recuperar uma sequência de estados.</a:t>
            </a:r>
          </a:p>
          <a:p>
            <a:pPr lvl="1"/>
            <a:endParaRPr lang="pt-PT" dirty="0"/>
          </a:p>
        </p:txBody>
      </p:sp>
      <p:pic>
        <p:nvPicPr>
          <p:cNvPr id="7" name="Picture 6"/>
          <p:cNvPicPr>
            <a:picLocks noChangeAspect="1"/>
          </p:cNvPicPr>
          <p:nvPr/>
        </p:nvPicPr>
        <p:blipFill>
          <a:blip r:embed="rId3"/>
          <a:stretch>
            <a:fillRect/>
          </a:stretch>
        </p:blipFill>
        <p:spPr>
          <a:xfrm>
            <a:off x="4953767" y="4875168"/>
            <a:ext cx="2647183" cy="1982832"/>
          </a:xfrm>
          <a:prstGeom prst="rect">
            <a:avLst/>
          </a:prstGeom>
        </p:spPr>
      </p:pic>
      <p:pic>
        <p:nvPicPr>
          <p:cNvPr id="8" name="Picture 7"/>
          <p:cNvPicPr>
            <a:picLocks noChangeAspect="1"/>
          </p:cNvPicPr>
          <p:nvPr/>
        </p:nvPicPr>
        <p:blipFill>
          <a:blip r:embed="rId4"/>
          <a:stretch>
            <a:fillRect/>
          </a:stretch>
        </p:blipFill>
        <p:spPr>
          <a:xfrm>
            <a:off x="8348863" y="4863085"/>
            <a:ext cx="3538337" cy="1815320"/>
          </a:xfrm>
          <a:prstGeom prst="rect">
            <a:avLst/>
          </a:prstGeom>
        </p:spPr>
      </p:pic>
      <p:pic>
        <p:nvPicPr>
          <p:cNvPr id="4098" name="Picture 2" descr="Researchers Look to the Brain for Algorithms for the Cockta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02529"/>
            <a:ext cx="3336924" cy="174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C072B4-08DC-4EC3-807C-FF1F20479966}"/>
              </a:ext>
            </a:extLst>
          </p:cNvPr>
          <p:cNvSpPr>
            <a:spLocks noGrp="1"/>
          </p:cNvSpPr>
          <p:nvPr>
            <p:ph type="title"/>
          </p:nvPr>
        </p:nvSpPr>
        <p:spPr/>
        <p:txBody>
          <a:bodyPr/>
          <a:lstStyle/>
          <a:p>
            <a:r>
              <a:rPr lang="pt-BR" dirty="0"/>
              <a:t>Aprendizado Semi-Supervisionado</a:t>
            </a:r>
          </a:p>
        </p:txBody>
      </p:sp>
      <p:sp>
        <p:nvSpPr>
          <p:cNvPr id="3" name="Espaço Reservado para Conteúdo 2">
            <a:extLst>
              <a:ext uri="{FF2B5EF4-FFF2-40B4-BE49-F238E27FC236}">
                <a16:creationId xmlns="" xmlns:a16="http://schemas.microsoft.com/office/drawing/2014/main" id="{95B7F092-8157-4160-92C8-7BB3445DAFEA}"/>
              </a:ext>
            </a:extLst>
          </p:cNvPr>
          <p:cNvSpPr>
            <a:spLocks noGrp="1"/>
          </p:cNvSpPr>
          <p:nvPr>
            <p:ph idx="1"/>
          </p:nvPr>
        </p:nvSpPr>
        <p:spPr>
          <a:xfrm>
            <a:off x="838200" y="1825624"/>
            <a:ext cx="8456636" cy="4860926"/>
          </a:xfrm>
        </p:spPr>
        <p:txBody>
          <a:bodyPr>
            <a:normAutofit fontScale="85000" lnSpcReduction="20000"/>
          </a:bodyPr>
          <a:lstStyle/>
          <a:p>
            <a:r>
              <a:rPr lang="pt-BR" dirty="0"/>
              <a:t>Neste tipo de </a:t>
            </a:r>
            <a:r>
              <a:rPr lang="pt-BR" dirty="0" smtClean="0"/>
              <a:t>aprendizado, as máquinas tem acesso a exemplos com e sem rótulos.</a:t>
            </a:r>
          </a:p>
          <a:p>
            <a:r>
              <a:rPr lang="pt-BR" dirty="0" smtClean="0"/>
              <a:t>Geralmente envolve uma pequena quantidade de dados rotulados e uma grande quantidade de dados não-rotulados.</a:t>
            </a:r>
          </a:p>
          <a:p>
            <a:r>
              <a:rPr lang="pt-BR" dirty="0" smtClean="0"/>
              <a:t>É de grande ajuda em casos onde se ter uma grande quantidade de dados rotulados é muito caro ou complexo.</a:t>
            </a:r>
          </a:p>
          <a:p>
            <a:r>
              <a:rPr lang="pt-BR" dirty="0" smtClean="0"/>
              <a:t>Algoritmos de aprendizagem semi-supervisionada são o resultado da combinação de algoritmos supervisionados e não-supervisionados.</a:t>
            </a:r>
          </a:p>
          <a:p>
            <a:r>
              <a:rPr lang="pt-BR" b="1" dirty="0"/>
              <a:t>Exemplo</a:t>
            </a:r>
            <a:r>
              <a:rPr lang="pt-BR" dirty="0" smtClean="0"/>
              <a:t>: Facebook e Instagram recebem várias fotos </a:t>
            </a:r>
            <a:r>
              <a:rPr lang="pt-BR" dirty="0"/>
              <a:t>suas e de </a:t>
            </a:r>
            <a:r>
              <a:rPr lang="pt-BR" dirty="0" smtClean="0"/>
              <a:t>conhecidos e familiares </a:t>
            </a:r>
            <a:r>
              <a:rPr lang="pt-BR" dirty="0"/>
              <a:t>seus. Em </a:t>
            </a:r>
            <a:r>
              <a:rPr lang="pt-BR" dirty="0" smtClean="0"/>
              <a:t>várias fotos postadas, </a:t>
            </a:r>
            <a:r>
              <a:rPr lang="pt-BR" dirty="0"/>
              <a:t>um algoritmo de </a:t>
            </a:r>
            <a:r>
              <a:rPr lang="pt-BR" b="1" i="1" dirty="0"/>
              <a:t>clusterização</a:t>
            </a:r>
            <a:r>
              <a:rPr lang="pt-BR" dirty="0"/>
              <a:t> </a:t>
            </a:r>
            <a:r>
              <a:rPr lang="pt-BR" dirty="0" smtClean="0"/>
              <a:t>agrupa </a:t>
            </a:r>
            <a:r>
              <a:rPr lang="pt-BR" dirty="0"/>
              <a:t>pessoas A, B e C, em </a:t>
            </a:r>
            <a:r>
              <a:rPr lang="pt-BR" dirty="0" smtClean="0"/>
              <a:t>outras várias fotos enviadas, </a:t>
            </a:r>
            <a:r>
              <a:rPr lang="pt-BR" dirty="0"/>
              <a:t>pessoas B, D e E. Em </a:t>
            </a:r>
            <a:r>
              <a:rPr lang="pt-BR" dirty="0" smtClean="0"/>
              <a:t>um determinado </a:t>
            </a:r>
            <a:r>
              <a:rPr lang="pt-BR" dirty="0"/>
              <a:t>momento, você carrega uma foto onde você fornece o nome </a:t>
            </a:r>
            <a:r>
              <a:rPr lang="pt-BR" dirty="0" smtClean="0"/>
              <a:t>(i.e., o label</a:t>
            </a:r>
            <a:r>
              <a:rPr lang="pt-BR" dirty="0"/>
              <a:t>) de algumas </a:t>
            </a:r>
            <a:r>
              <a:rPr lang="pt-BR" dirty="0" smtClean="0"/>
              <a:t>dessas pessoas.</a:t>
            </a:r>
            <a:endParaRPr lang="nl-BE" dirty="0"/>
          </a:p>
        </p:txBody>
      </p:sp>
      <p:pic>
        <p:nvPicPr>
          <p:cNvPr id="5" name="Picture 4"/>
          <p:cNvPicPr>
            <a:picLocks noChangeAspect="1"/>
          </p:cNvPicPr>
          <p:nvPr/>
        </p:nvPicPr>
        <p:blipFill>
          <a:blip r:embed="rId3"/>
          <a:stretch>
            <a:fillRect/>
          </a:stretch>
        </p:blipFill>
        <p:spPr>
          <a:xfrm rot="16200000">
            <a:off x="9713397" y="1227564"/>
            <a:ext cx="2083218" cy="2412147"/>
          </a:xfrm>
          <a:prstGeom prst="rect">
            <a:avLst/>
          </a:prstGeom>
        </p:spPr>
      </p:pic>
      <p:pic>
        <p:nvPicPr>
          <p:cNvPr id="4" name="Picture 3"/>
          <p:cNvPicPr>
            <a:picLocks noChangeAspect="1"/>
          </p:cNvPicPr>
          <p:nvPr/>
        </p:nvPicPr>
        <p:blipFill rotWithShape="1">
          <a:blip r:embed="rId4"/>
          <a:srcRect l="4821" r="4183"/>
          <a:stretch/>
        </p:blipFill>
        <p:spPr>
          <a:xfrm>
            <a:off x="9294836" y="4698125"/>
            <a:ext cx="2767416" cy="1693478"/>
          </a:xfrm>
          <a:prstGeom prst="rect">
            <a:avLst/>
          </a:prstGeom>
        </p:spPr>
      </p:pic>
    </p:spTree>
    <p:extLst>
      <p:ext uri="{BB962C8B-B14F-4D97-AF65-F5344CB8AC3E}">
        <p14:creationId xmlns:p14="http://schemas.microsoft.com/office/powerpoint/2010/main" val="110245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 xmlns:a16="http://schemas.microsoft.com/office/drawing/2014/main" id="{071E0B55-13FE-4ADE-80F7-AFEDEF27C875}"/>
                  </a:ext>
                </a:extLst>
              </p:cNvPr>
              <p:cNvSpPr>
                <a:spLocks noGrp="1"/>
              </p:cNvSpPr>
              <p:nvPr>
                <p:ph idx="1"/>
              </p:nvPr>
            </p:nvSpPr>
            <p:spPr>
              <a:xfrm>
                <a:off x="838199" y="1856935"/>
                <a:ext cx="11049529" cy="4888422"/>
              </a:xfrm>
            </p:spPr>
            <p:txBody>
              <a:bodyPr>
                <a:normAutofit fontScale="92500" lnSpcReduction="20000"/>
              </a:bodyPr>
              <a:lstStyle/>
              <a:p>
                <a:r>
                  <a:rPr lang="pt-BR" dirty="0" smtClean="0"/>
                  <a:t>Abordagem totalmente diferente das anteriores pois não se tem dados de treinamento, sejam eles rotulados ou não.</a:t>
                </a:r>
              </a:p>
              <a:p>
                <a:pPr marL="171450" indent="-171450"/>
                <a:r>
                  <a:rPr lang="pt-BR" dirty="0" smtClean="0"/>
                  <a:t>O </a:t>
                </a:r>
                <a:r>
                  <a:rPr lang="pt-BR" dirty="0"/>
                  <a:t>algoritmo de </a:t>
                </a:r>
                <a:r>
                  <a:rPr lang="pt-BR" dirty="0" smtClean="0"/>
                  <a:t>aprendizagem por reforço, </a:t>
                </a:r>
                <a:r>
                  <a:rPr lang="pt-BR" dirty="0"/>
                  <a:t>chamado de </a:t>
                </a:r>
                <a:r>
                  <a:rPr lang="pt-BR" b="1" i="1" dirty="0"/>
                  <a:t>agente</a:t>
                </a:r>
                <a:r>
                  <a:rPr lang="pt-BR" dirty="0"/>
                  <a:t> nesse </a:t>
                </a:r>
                <a:r>
                  <a:rPr lang="pt-BR" dirty="0" smtClean="0"/>
                  <a:t>contexto, deve </a:t>
                </a:r>
                <a:r>
                  <a:rPr lang="pt-BR" dirty="0"/>
                  <a:t>aprender como se comportar em um </a:t>
                </a:r>
                <a:r>
                  <a:rPr lang="pt-BR" b="1" i="1" dirty="0"/>
                  <a:t>ambiente</a:t>
                </a:r>
                <a:r>
                  <a:rPr lang="pt-BR" dirty="0"/>
                  <a:t> através de interações do tipo “tentativa e erro”.</a:t>
                </a:r>
              </a:p>
              <a:p>
                <a:r>
                  <a:rPr lang="pt-BR" dirty="0" smtClean="0"/>
                  <a:t>O </a:t>
                </a:r>
                <a:r>
                  <a:rPr lang="pt-BR" b="1" i="1" dirty="0" smtClean="0"/>
                  <a:t>agente</a:t>
                </a:r>
                <a:r>
                  <a:rPr lang="pt-BR" dirty="0" smtClean="0"/>
                  <a:t> observa o </a:t>
                </a:r>
                <a:r>
                  <a:rPr lang="pt-BR" b="1" i="1" dirty="0" smtClean="0"/>
                  <a:t>estado</a:t>
                </a:r>
                <a:r>
                  <a:rPr lang="pt-BR" dirty="0" smtClean="0"/>
                  <a:t> do </a:t>
                </a:r>
                <a:r>
                  <a:rPr lang="pt-BR" b="1" i="1" dirty="0" smtClean="0"/>
                  <a:t>ambiente</a:t>
                </a:r>
                <a:r>
                  <a:rPr lang="pt-BR" dirty="0" smtClean="0"/>
                  <a:t> em que está inserido, seleciona e executa </a:t>
                </a:r>
                <a:r>
                  <a:rPr lang="pt-BR" b="1" i="1" dirty="0" smtClean="0"/>
                  <a:t>ações </a:t>
                </a:r>
                <a:r>
                  <a:rPr lang="pt-BR" dirty="0" smtClean="0"/>
                  <a:t>e recebe uma </a:t>
                </a:r>
                <a:r>
                  <a:rPr lang="pt-BR" b="1" i="1" dirty="0" smtClean="0"/>
                  <a:t>recompensa </a:t>
                </a:r>
                <a:r>
                  <a:rPr lang="pt-BR" dirty="0" smtClean="0"/>
                  <a:t>(ou </a:t>
                </a:r>
                <a:r>
                  <a:rPr lang="pt-BR" b="1" i="1" dirty="0" smtClean="0"/>
                  <a:t>reforço</a:t>
                </a:r>
                <a:r>
                  <a:rPr lang="pt-BR" dirty="0" smtClean="0"/>
                  <a:t>) em consequência das </a:t>
                </a:r>
                <a:r>
                  <a:rPr lang="pt-BR" b="1" i="1" dirty="0" smtClean="0"/>
                  <a:t>ações</a:t>
                </a:r>
                <a:r>
                  <a:rPr lang="pt-BR" dirty="0" smtClean="0"/>
                  <a:t> tomadas.</a:t>
                </a:r>
              </a:p>
              <a:p>
                <a:r>
                  <a:rPr lang="pt-BR" dirty="0" smtClean="0"/>
                  <a:t>Seguindo estes passos, o agente deve aprender por si só qual a melhor </a:t>
                </a:r>
                <a:r>
                  <a:rPr lang="pt-BR" b="1" i="1" dirty="0" smtClean="0"/>
                  <a:t>estratégia</a:t>
                </a:r>
                <a:r>
                  <a:rPr lang="pt-BR" dirty="0" smtClean="0"/>
                  <a:t>, chamada de </a:t>
                </a:r>
                <a:r>
                  <a:rPr lang="pt-BR" b="1" i="1" dirty="0" smtClean="0"/>
                  <a:t>política</a:t>
                </a:r>
                <a:r>
                  <a:rPr lang="pt-BR" dirty="0" smtClean="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a:t>
                </a:r>
                <a:r>
                  <a:rPr lang="pt-BR" dirty="0" smtClean="0"/>
                  <a:t>situação, ou seja, o </a:t>
                </a:r>
                <a:r>
                  <a:rPr lang="pt-BR" b="1" i="1" dirty="0" smtClean="0"/>
                  <a:t>estado</a:t>
                </a:r>
                <a:r>
                  <a:rPr lang="pt-BR" dirty="0" smtClean="0"/>
                  <a:t> do </a:t>
                </a:r>
                <a:r>
                  <a:rPr lang="pt-BR" b="1" i="1" dirty="0" smtClean="0"/>
                  <a:t>ambiente</a:t>
                </a:r>
                <a:r>
                  <a:rPr lang="pt-BR" dirty="0" smtClean="0"/>
                  <a:t>.</a:t>
                </a:r>
              </a:p>
              <a:p>
                <a:r>
                  <a:rPr lang="pt-BR" dirty="0" smtClean="0"/>
                  <a:t>Uma</a:t>
                </a:r>
                <a:r>
                  <a:rPr lang="pt-BR" b="1" dirty="0" smtClean="0"/>
                  <a:t> Política</a:t>
                </a:r>
                <a:r>
                  <a:rPr lang="pt-BR" dirty="0" smtClean="0"/>
                  <a:t>, denotada por</a:t>
                </a:r>
                <a:r>
                  <a:rPr lang="pt-BR" b="1" dirty="0" smtClean="0"/>
                  <a:t> </a:t>
                </a:r>
                <a14:m>
                  <m:oMath xmlns:m="http://schemas.openxmlformats.org/officeDocument/2006/math">
                    <m:r>
                      <a:rPr lang="pt-BR" b="1" i="1" smtClean="0">
                        <a:latin typeface="Cambria Math" panose="02040503050406030204" pitchFamily="18" charset="0"/>
                        <a:ea typeface="Cambria Math" panose="02040503050406030204" pitchFamily="18" charset="0"/>
                      </a:rPr>
                      <m:t>𝝅</m:t>
                    </m:r>
                  </m:oMath>
                </a14:m>
                <a:r>
                  <a:rPr lang="pt-BR" dirty="0" smtClean="0"/>
                  <a:t>, é uma função </a:t>
                </a:r>
                <a:r>
                  <a:rPr lang="pt-BR" dirty="0"/>
                  <a:t>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a:t>
                </a:r>
                <a:r>
                  <a:rPr lang="pt-BR" dirty="0" smtClean="0"/>
                  <a:t>tomar, </a:t>
                </a:r>
                <a14:m>
                  <m:oMath xmlns:m="http://schemas.openxmlformats.org/officeDocument/2006/math">
                    <m:r>
                      <a:rPr lang="pt-BR" i="1" smtClean="0">
                        <a:latin typeface="Cambria Math" panose="02040503050406030204" pitchFamily="18" charset="0"/>
                        <a:ea typeface="Cambria Math" panose="02040503050406030204" pitchFamily="18" charset="0"/>
                      </a:rPr>
                      <m:t>𝜋</m:t>
                    </m:r>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𝑠</m:t>
                        </m:r>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𝑎</m:t>
                    </m:r>
                  </m:oMath>
                </a14:m>
                <a:r>
                  <a:rPr lang="pt-BR" dirty="0" smtClean="0"/>
                  <a:t>.</a:t>
                </a:r>
              </a:p>
            </p:txBody>
          </p:sp>
        </mc:Choice>
        <mc:Fallback xmlns="">
          <p:sp>
            <p:nvSpPr>
              <p:cNvPr id="3" name="Espaço Reservado para Conteúdo 2">
                <a:extLst>
                  <a:ext uri="{FF2B5EF4-FFF2-40B4-BE49-F238E27FC236}">
                    <a16:creationId xmlns="" xmlns:a16="http://schemas.microsoft.com/office/drawing/2014/main" xmlns:a14="http://schemas.microsoft.com/office/drawing/2010/main" id="{071E0B55-13FE-4ADE-80F7-AFEDEF27C875}"/>
                  </a:ext>
                </a:extLst>
              </p:cNvPr>
              <p:cNvSpPr>
                <a:spLocks noGrp="1" noRot="1" noChangeAspect="1" noMove="1" noResize="1" noEditPoints="1" noAdjustHandles="1" noChangeArrowheads="1" noChangeShapeType="1" noTextEdit="1"/>
              </p:cNvSpPr>
              <p:nvPr>
                <p:ph idx="1"/>
              </p:nvPr>
            </p:nvSpPr>
            <p:spPr>
              <a:xfrm>
                <a:off x="838199" y="1856935"/>
                <a:ext cx="11049529" cy="4888422"/>
              </a:xfrm>
              <a:blipFill rotWithShape="0">
                <a:blip r:embed="rId3"/>
                <a:stretch>
                  <a:fillRect l="-827" t="-3242" r="-276" b="-3491"/>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5">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0328779" cy="2837815"/>
          </a:xfrm>
        </p:spPr>
        <p:txBody>
          <a:bodyPr>
            <a:normAutofit fontScale="92500" lnSpcReduction="2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i="1" dirty="0" smtClean="0"/>
              <a:t>‘Q’,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r>
              <a:rPr lang="pt-BR" dirty="0"/>
              <a:t>R</a:t>
            </a:r>
            <a:r>
              <a:rPr lang="pt-BR" dirty="0" smtClean="0"/>
              <a:t>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813864"/>
            <a:ext cx="4065139" cy="1890475"/>
          </a:xfrm>
          <a:prstGeom prst="rect">
            <a:avLst/>
          </a:prstGeom>
        </p:spPr>
      </p:pic>
      <p:pic>
        <p:nvPicPr>
          <p:cNvPr id="5" name="Picture 4"/>
          <p:cNvPicPr>
            <a:picLocks noChangeAspect="1"/>
          </p:cNvPicPr>
          <p:nvPr/>
        </p:nvPicPr>
        <p:blipFill>
          <a:blip r:embed="rId4"/>
          <a:stretch>
            <a:fillRect/>
          </a:stretch>
        </p:blipFill>
        <p:spPr>
          <a:xfrm>
            <a:off x="1102042" y="4850368"/>
            <a:ext cx="4430078" cy="1817468"/>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lnSpcReduction="10000"/>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genérica problemas de </a:t>
            </a:r>
            <a:r>
              <a:rPr lang="pt-BR" dirty="0" smtClean="0"/>
              <a:t>otimização.</a:t>
            </a:r>
          </a:p>
          <a:p>
            <a:pPr algn="just"/>
            <a:r>
              <a:rPr lang="pt-BR" b="1" i="1" dirty="0"/>
              <a:t>Heurística</a:t>
            </a:r>
            <a:r>
              <a:rPr lang="pt-BR" dirty="0"/>
              <a:t> é um método ou processo criado com o objetivo de encontrar soluções, </a:t>
            </a:r>
            <a:r>
              <a:rPr lang="pt-BR" dirty="0" smtClean="0"/>
              <a:t>de forma rápida e muitas </a:t>
            </a:r>
            <a:r>
              <a:rPr lang="pt-BR" dirty="0"/>
              <a:t>vezes sub-ótimas, para um problema</a:t>
            </a:r>
            <a:r>
              <a:rPr lang="pt-BR" dirty="0" smtClean="0"/>
              <a:t>.</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(veja problemas NP-completos).</a:t>
            </a:r>
            <a:endParaRPr lang="pt-BR" dirty="0" smtClean="0"/>
          </a:p>
          <a:p>
            <a:pPr algn="just"/>
            <a:r>
              <a:rPr lang="pt-BR" dirty="0" smtClean="0"/>
              <a:t>As metaheurísticas:</a:t>
            </a:r>
          </a:p>
          <a:p>
            <a:pPr lvl="1" algn="just"/>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lgn="just"/>
            <a:r>
              <a:rPr lang="pt-BR" dirty="0" smtClean="0"/>
              <a:t>são </a:t>
            </a:r>
            <a:r>
              <a:rPr lang="pt-BR" dirty="0"/>
              <a:t>estratégias que orientam o processo de busca</a:t>
            </a:r>
            <a:r>
              <a:rPr lang="pt-BR" dirty="0" smtClean="0"/>
              <a:t>.</a:t>
            </a:r>
          </a:p>
          <a:p>
            <a:pPr lvl="1" algn="just"/>
            <a:r>
              <a:rPr lang="pt-BR" dirty="0"/>
              <a:t>não são específicas do </a:t>
            </a:r>
            <a:r>
              <a:rPr lang="pt-BR" dirty="0" smtClean="0"/>
              <a:t>problema, ou seja, são genéricas.</a:t>
            </a:r>
          </a:p>
          <a:p>
            <a:pPr lvl="1" algn="just"/>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3391220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200" y="1690687"/>
            <a:ext cx="11097126" cy="2495299"/>
          </a:xfrm>
        </p:spPr>
        <p:txBody>
          <a:bodyPr>
            <a:normAutofit fontScale="92500" lnSpcReduction="20000"/>
          </a:bodyPr>
          <a:lstStyle/>
          <a:p>
            <a:r>
              <a:rPr lang="pt-BR" dirty="0" smtClean="0"/>
              <a:t>Algoritmo Genético (</a:t>
            </a:r>
            <a:r>
              <a:rPr lang="pt-BR" i="1" dirty="0" smtClean="0"/>
              <a:t>Genetic Algorithm</a:t>
            </a:r>
            <a:r>
              <a:rPr lang="pt-BR" dirty="0" smtClean="0"/>
              <a:t> - GA).</a:t>
            </a:r>
          </a:p>
          <a:p>
            <a:pPr lvl="1"/>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800" y="3934887"/>
            <a:ext cx="4139028" cy="29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9150251"/>
              </p:ext>
            </p:extLst>
          </p:nvPr>
        </p:nvGraphicFramePr>
        <p:xfrm>
          <a:off x="838200" y="1585758"/>
          <a:ext cx="10515600" cy="4775692"/>
        </p:xfrm>
        <a:graphic>
          <a:graphicData uri="http://schemas.openxmlformats.org/drawingml/2006/table">
            <a:tbl>
              <a:tblPr/>
              <a:tblGrid>
                <a:gridCol w="587885"/>
                <a:gridCol w="1317115"/>
                <a:gridCol w="1665027"/>
                <a:gridCol w="1023582"/>
                <a:gridCol w="5921991"/>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22/2/2021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8/3/2021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22/3/2021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Segunda-feira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5/4/2021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19/4/2021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17/5/2021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31/5/2021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14/6/2021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a:effectLst/>
                        </a:rPr>
                        <a:t>28/6/2021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smtClean="0">
                          <a:effectLst/>
                        </a:rPr>
                        <a:t>11</a:t>
                      </a:r>
                      <a:endParaRPr lang="pt-BR" sz="2000"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dirty="0" smtClean="0">
                          <a:effectLst/>
                        </a:rPr>
                        <a:t>12/07/2021</a:t>
                      </a:r>
                      <a:endParaRPr lang="pt-BR" sz="2000"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Segunda-feira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08:00</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Avaliação</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5"/>
            <a:ext cx="10976811" cy="4351338"/>
          </a:xfrm>
        </p:spPr>
        <p:txBody>
          <a:bodyPr/>
          <a:lstStyle/>
          <a:p>
            <a:r>
              <a:rPr lang="pt-BR" dirty="0" smtClean="0"/>
              <a:t>Neste tipo de treinamento, o algoritmo aprende incrementalmente: exemplos de treinamento são apresentados sequencialmente um-a-um ou em pequenos grupos chamados de mini-batches (ou mini-lotes).</a:t>
            </a:r>
          </a:p>
          <a:p>
            <a:r>
              <a:rPr lang="pt-BR" dirty="0" smtClean="0"/>
              <a:t>Cada iteração de treinamento </a:t>
            </a:r>
            <a:r>
              <a:rPr lang="pt-BR" dirty="0"/>
              <a:t>é </a:t>
            </a:r>
            <a:r>
              <a:rPr lang="pt-BR" dirty="0" smtClean="0"/>
              <a:t>rápida 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fluxo contínuo ou se tem recursos computacionais limitados.</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treinado </a:t>
            </a:r>
            <a:r>
              <a:rPr lang="pt-BR" dirty="0"/>
              <a:t>com todos os </a:t>
            </a:r>
            <a:r>
              <a:rPr lang="pt-BR" dirty="0" smtClean="0"/>
              <a:t>exemplos disponíveis.</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demorado e utiliza muitos recursos computacionais (e.g., CPU,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4402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 xmlns:a16="http://schemas.microsoft.com/office/drawing/2014/main" id="{32666AC8-2E17-4DB4-B0F5-60C640CCFD2E}"/>
              </a:ext>
            </a:extLst>
          </p:cNvPr>
          <p:cNvSpPr txBox="1">
            <a:spLocks/>
          </p:cNvSpPr>
          <p:nvPr/>
        </p:nvSpPr>
        <p:spPr>
          <a:xfrm>
            <a:off x="1737231" y="1164413"/>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dirty="0" smtClean="0"/>
              <a:t>Python, Jupyter &amp; Colab</a:t>
            </a:r>
            <a:endParaRPr lang="pt-BR" b="1" i="1" dirty="0"/>
          </a:p>
        </p:txBody>
      </p:sp>
      <p:pic>
        <p:nvPicPr>
          <p:cNvPr id="1026"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427" y="2327519"/>
            <a:ext cx="1981280" cy="19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upy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707" y="2193954"/>
            <a:ext cx="4867660" cy="2418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3978261" y="4746138"/>
            <a:ext cx="4362137" cy="16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4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ython Software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8067" y="2608318"/>
            <a:ext cx="3510248" cy="1506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 que é </a:t>
            </a:r>
            <a:r>
              <a:rPr lang="en-US" dirty="0" smtClean="0"/>
              <a:t>Python?</a:t>
            </a:r>
            <a:endParaRPr lang="pt-BR" dirty="0"/>
          </a:p>
        </p:txBody>
      </p:sp>
      <p:sp>
        <p:nvSpPr>
          <p:cNvPr id="3" name="Content Placeholder 2"/>
          <p:cNvSpPr>
            <a:spLocks noGrp="1"/>
          </p:cNvSpPr>
          <p:nvPr>
            <p:ph idx="1"/>
          </p:nvPr>
        </p:nvSpPr>
        <p:spPr>
          <a:xfrm>
            <a:off x="838200" y="1767155"/>
            <a:ext cx="8162535" cy="4839128"/>
          </a:xfrm>
        </p:spPr>
        <p:txBody>
          <a:bodyPr vert="horz" lIns="91440" tIns="45720" rIns="91440" bIns="45720" rtlCol="0" anchor="t">
            <a:normAutofit/>
          </a:bodyPr>
          <a:lstStyle/>
          <a:p>
            <a:r>
              <a:rPr lang="pt-BR" dirty="0" smtClean="0"/>
              <a:t>Linguagem </a:t>
            </a:r>
            <a:r>
              <a:rPr lang="pt-BR" dirty="0"/>
              <a:t>de programação de alto nível, </a:t>
            </a:r>
            <a:r>
              <a:rPr lang="pt-BR" dirty="0" smtClean="0"/>
              <a:t>interpretada</a:t>
            </a:r>
            <a:r>
              <a:rPr lang="pt-BR" dirty="0"/>
              <a:t>,</a:t>
            </a:r>
            <a:r>
              <a:rPr lang="pt-BR" dirty="0" smtClean="0"/>
              <a:t> multiparadigma e gratuita.</a:t>
            </a:r>
            <a:endParaRPr lang="pt-BR" dirty="0"/>
          </a:p>
          <a:p>
            <a:r>
              <a:rPr lang="pt-BR" dirty="0"/>
              <a:t>Foi lançada por Guido van Rossum em </a:t>
            </a:r>
            <a:r>
              <a:rPr lang="pt-BR" dirty="0" smtClean="0"/>
              <a:t>1991.</a:t>
            </a:r>
            <a:endParaRPr lang="pt-BR" dirty="0"/>
          </a:p>
          <a:p>
            <a:r>
              <a:rPr lang="pt-BR" dirty="0"/>
              <a:t>Possui um modelo de desenvolvimento comunitário, aberto e gerenciado pela </a:t>
            </a:r>
            <a:r>
              <a:rPr lang="pt-BR" i="1" dirty="0"/>
              <a:t>Python Software </a:t>
            </a:r>
            <a:r>
              <a:rPr lang="pt-BR" i="1" dirty="0" smtClean="0"/>
              <a:t>Foundation</a:t>
            </a:r>
            <a:r>
              <a:rPr lang="pt-BR" dirty="0" smtClean="0"/>
              <a:t> (PSF).</a:t>
            </a:r>
            <a:endParaRPr lang="pt-BR" dirty="0"/>
          </a:p>
          <a:p>
            <a:r>
              <a:rPr lang="en-US" b="1" dirty="0" err="1" smtClean="0"/>
              <a:t>Curiosidade</a:t>
            </a:r>
            <a:r>
              <a:rPr lang="en-US" dirty="0" smtClean="0"/>
              <a:t>: o </a:t>
            </a:r>
            <a:r>
              <a:rPr lang="en-US" dirty="0" err="1"/>
              <a:t>nome</a:t>
            </a:r>
            <a:r>
              <a:rPr lang="en-US" dirty="0"/>
              <a:t> Python é </a:t>
            </a:r>
            <a:r>
              <a:rPr lang="en-US" dirty="0" err="1"/>
              <a:t>uma</a:t>
            </a:r>
            <a:r>
              <a:rPr lang="en-US" dirty="0"/>
              <a:t> </a:t>
            </a:r>
            <a:r>
              <a:rPr lang="en-US" dirty="0" err="1"/>
              <a:t>homenagem</a:t>
            </a:r>
            <a:r>
              <a:rPr lang="en-US" dirty="0"/>
              <a:t> </a:t>
            </a:r>
            <a:r>
              <a:rPr lang="en-US" dirty="0" err="1"/>
              <a:t>ao</a:t>
            </a:r>
            <a:r>
              <a:rPr lang="en-US" dirty="0"/>
              <a:t> </a:t>
            </a:r>
            <a:r>
              <a:rPr lang="en-US" dirty="0" err="1"/>
              <a:t>grupo</a:t>
            </a:r>
            <a:r>
              <a:rPr lang="en-US" dirty="0"/>
              <a:t> de humor </a:t>
            </a:r>
            <a:r>
              <a:rPr lang="pt-BR" dirty="0"/>
              <a:t>britânico</a:t>
            </a:r>
            <a:r>
              <a:rPr lang="en-US" dirty="0"/>
              <a:t>, Monty </a:t>
            </a:r>
            <a:r>
              <a:rPr lang="en-US" dirty="0" smtClean="0"/>
              <a:t>Python.</a:t>
            </a:r>
            <a:endParaRPr lang="pt-BR" dirty="0"/>
          </a:p>
        </p:txBody>
      </p:sp>
      <p:pic>
        <p:nvPicPr>
          <p:cNvPr id="2050" name="Picture 2" descr="https://impythonist.files.wordpress.com/2014/02/guido2.jpg?w=7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752" y="198785"/>
            <a:ext cx="3529897" cy="2243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onty python and the holy gra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4554" y="3921888"/>
            <a:ext cx="1891196" cy="283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13767"/>
            <a:ext cx="10741025" cy="740984"/>
          </a:xfrm>
        </p:spPr>
        <p:txBody>
          <a:bodyPr/>
          <a:lstStyle/>
          <a:p>
            <a:r>
              <a:rPr lang="pt-BR" dirty="0"/>
              <a:t>Por que </a:t>
            </a:r>
            <a:r>
              <a:rPr lang="pt-BR" dirty="0" smtClean="0"/>
              <a:t>Python</a:t>
            </a:r>
            <a:r>
              <a:rPr lang="en-US" dirty="0"/>
              <a:t>?</a:t>
            </a:r>
          </a:p>
        </p:txBody>
      </p:sp>
      <p:pic>
        <p:nvPicPr>
          <p:cNvPr id="1026" name="Picture 2" descr="Image result for programming language of the fu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52142" y="395720"/>
            <a:ext cx="3511708" cy="3008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622" y="3733871"/>
            <a:ext cx="1985962" cy="6671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98" y="3733871"/>
            <a:ext cx="1123949" cy="1123949"/>
          </a:xfrm>
          <a:prstGeom prst="rect">
            <a:avLst/>
          </a:prstGeom>
        </p:spPr>
      </p:pic>
      <p:sp>
        <p:nvSpPr>
          <p:cNvPr id="9" name="AutoShape 4" descr="Image result for netfl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etfl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622" y="4640143"/>
            <a:ext cx="1645920" cy="9338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7807" y="5058827"/>
            <a:ext cx="1707269" cy="960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sa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20" t="7233" r="25310" b="7699"/>
          <a:stretch/>
        </p:blipFill>
        <p:spPr bwMode="auto">
          <a:xfrm>
            <a:off x="8828634" y="5621056"/>
            <a:ext cx="1273896" cy="110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youtub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 name="Picture 8" descr="Image result for youtub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1328" y="5692176"/>
            <a:ext cx="2367280" cy="147304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38200" y="1187355"/>
            <a:ext cx="7813838" cy="56706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smtClean="0"/>
              <a:t>Algumas razões são:</a:t>
            </a:r>
          </a:p>
          <a:p>
            <a:pPr marL="342900" indent="-342900">
              <a:buFont typeface="+mj-lt"/>
              <a:buAutoNum type="arabicPeriod"/>
            </a:pPr>
            <a:r>
              <a:rPr lang="pt-BR" dirty="0" smtClean="0"/>
              <a:t>É uma das linguagens mais fáceis de se aprender.</a:t>
            </a:r>
          </a:p>
          <a:p>
            <a:pPr marL="342900" indent="-342900">
              <a:buFont typeface="+mj-lt"/>
              <a:buAutoNum type="arabicPeriod"/>
            </a:pPr>
            <a:r>
              <a:rPr lang="pt-BR" dirty="0" smtClean="0"/>
              <a:t>É muito popular e será mais ainda nos próximos anos.</a:t>
            </a:r>
          </a:p>
          <a:p>
            <a:pPr marL="342900" indent="-342900">
              <a:buFont typeface="+mj-lt"/>
              <a:buAutoNum type="arabicPeriod"/>
            </a:pPr>
            <a:r>
              <a:rPr lang="pt-BR" dirty="0" smtClean="0"/>
              <a:t>Grandes empresas a utilizam.</a:t>
            </a:r>
          </a:p>
          <a:p>
            <a:pPr marL="342900" indent="-342900">
              <a:buFont typeface="+mj-lt"/>
              <a:buAutoNum type="arabicPeriod"/>
            </a:pPr>
            <a:r>
              <a:rPr lang="pt-BR" dirty="0"/>
              <a:t>É</a:t>
            </a:r>
            <a:r>
              <a:rPr lang="pt-BR" dirty="0" smtClean="0"/>
              <a:t> a linguagem mais usada em aplicações de ML.</a:t>
            </a:r>
          </a:p>
          <a:p>
            <a:pPr marL="342900" indent="-342900">
              <a:buFont typeface="+mj-lt"/>
              <a:buAutoNum type="arabicPeriod"/>
            </a:pPr>
            <a:r>
              <a:rPr lang="pt-BR" dirty="0" smtClean="0"/>
              <a:t>Possui vasto suporte on-line: tutoriais, vídeos, StackOverflow, etc.</a:t>
            </a:r>
          </a:p>
          <a:p>
            <a:pPr marL="342900" indent="-342900">
              <a:buFont typeface="+mj-lt"/>
              <a:buAutoNum type="arabicPeriod"/>
            </a:pPr>
            <a:r>
              <a:rPr lang="pt-BR" dirty="0"/>
              <a:t>É</a:t>
            </a:r>
            <a:r>
              <a:rPr lang="pt-BR" dirty="0" smtClean="0"/>
              <a:t> usada como linguagem educativa para ensino de computação e eletrônica (e.g., Raspberry Pi, LEGO Mindstormstem podem ter suas aplicações desenvolvidas em Python).</a:t>
            </a:r>
          </a:p>
          <a:p>
            <a:pPr marL="342900" indent="-342900">
              <a:buFont typeface="+mj-lt"/>
              <a:buAutoNum type="arabicPeriod"/>
            </a:pPr>
            <a:r>
              <a:rPr lang="pt-BR" dirty="0" smtClean="0"/>
              <a:t>Possui um rico ecossistema de bibliotecas: SciPy, NumPy, Pandas, MatplotLib, SciKit-Learn, TensorFlow, OpenCV, etc.</a:t>
            </a:r>
          </a:p>
          <a:p>
            <a:pPr marL="342900" indent="-342900">
              <a:buFont typeface="+mj-lt"/>
              <a:buAutoNum type="arabicPeriod"/>
            </a:pPr>
            <a:r>
              <a:rPr lang="pt-BR" dirty="0"/>
              <a:t>Teve uma rápida adoção pela comunidade </a:t>
            </a:r>
            <a:r>
              <a:rPr lang="pt-BR" dirty="0" smtClean="0"/>
              <a:t>científica.</a:t>
            </a:r>
          </a:p>
          <a:p>
            <a:pPr marL="342900" indent="-342900">
              <a:buFont typeface="+mj-lt"/>
              <a:buAutoNum type="arabicPeriod"/>
            </a:pPr>
            <a:r>
              <a:rPr lang="pt-BR" dirty="0" smtClean="0"/>
              <a:t>É gratuita </a:t>
            </a:r>
            <a:r>
              <a:rPr lang="pt-BR" dirty="0"/>
              <a:t>e open-source</a:t>
            </a:r>
            <a:r>
              <a:rPr lang="pt-BR" dirty="0" smtClean="0"/>
              <a:t>.</a:t>
            </a:r>
            <a:endParaRPr lang="pt-BR" dirty="0"/>
          </a:p>
        </p:txBody>
      </p:sp>
    </p:spTree>
    <p:extLst>
      <p:ext uri="{BB962C8B-B14F-4D97-AF65-F5344CB8AC3E}">
        <p14:creationId xmlns:p14="http://schemas.microsoft.com/office/powerpoint/2010/main" val="3506657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 Python na </a:t>
            </a:r>
            <a:r>
              <a:rPr lang="pt-BR" dirty="0" smtClean="0"/>
              <a:t>nuvem</a:t>
            </a:r>
            <a:endParaRPr lang="pt-BR" dirty="0"/>
          </a:p>
        </p:txBody>
      </p:sp>
      <p:sp>
        <p:nvSpPr>
          <p:cNvPr id="3" name="Content Placeholder 2"/>
          <p:cNvSpPr>
            <a:spLocks noGrp="1"/>
          </p:cNvSpPr>
          <p:nvPr>
            <p:ph idx="1"/>
          </p:nvPr>
        </p:nvSpPr>
        <p:spPr>
          <a:xfrm>
            <a:off x="838199" y="1825625"/>
            <a:ext cx="10963275" cy="4775200"/>
          </a:xfrm>
        </p:spPr>
        <p:txBody>
          <a:bodyPr>
            <a:normAutofit/>
          </a:bodyPr>
          <a:lstStyle/>
          <a:p>
            <a:r>
              <a:rPr lang="pt-BR" dirty="0" smtClean="0"/>
              <a:t>Durante o curso, utilizaremos ambientes </a:t>
            </a:r>
            <a:r>
              <a:rPr lang="pt-BR" dirty="0"/>
              <a:t>computacionais interativos baseados em </a:t>
            </a:r>
            <a:r>
              <a:rPr lang="pt-BR" b="1" i="1" dirty="0"/>
              <a:t>aplicações web </a:t>
            </a:r>
            <a:r>
              <a:rPr lang="pt-BR" dirty="0"/>
              <a:t>para criação de documentos virtuais, chamados de </a:t>
            </a:r>
            <a:r>
              <a:rPr lang="pt-BR" b="1" i="1" dirty="0"/>
              <a:t>notebooks</a:t>
            </a:r>
            <a:r>
              <a:rPr lang="pt-BR" dirty="0"/>
              <a:t>.</a:t>
            </a:r>
          </a:p>
          <a:p>
            <a:r>
              <a:rPr lang="pt-BR" dirty="0"/>
              <a:t>Os </a:t>
            </a:r>
            <a:r>
              <a:rPr lang="pt-BR" b="1" i="1" dirty="0"/>
              <a:t>notebooks</a:t>
            </a:r>
            <a:r>
              <a:rPr lang="pt-BR" dirty="0"/>
              <a:t> </a:t>
            </a:r>
            <a:r>
              <a:rPr lang="pt-BR" dirty="0" smtClean="0"/>
              <a:t>são documentos usados para criar e compartilhar código interativo juntamente com equações, gráficos e texto.</a:t>
            </a:r>
            <a:endParaRPr lang="pt-BR" dirty="0"/>
          </a:p>
          <a:p>
            <a:r>
              <a:rPr lang="pt-BR" dirty="0"/>
              <a:t>Dessa forma, um </a:t>
            </a:r>
            <a:r>
              <a:rPr lang="pt-BR" b="1" i="1" dirty="0"/>
              <a:t>notebook</a:t>
            </a:r>
            <a:r>
              <a:rPr lang="pt-BR" dirty="0"/>
              <a:t> permite uma maneira interativa de </a:t>
            </a:r>
            <a:r>
              <a:rPr lang="pt-BR" dirty="0" smtClean="0"/>
              <a:t>programar e documentar o código.</a:t>
            </a:r>
            <a:endParaRPr lang="pt-BR" dirty="0"/>
          </a:p>
          <a:p>
            <a:r>
              <a:rPr lang="pt-BR" dirty="0"/>
              <a:t>E</a:t>
            </a:r>
            <a:r>
              <a:rPr lang="pt-BR" dirty="0" smtClean="0"/>
              <a:t>xistem </a:t>
            </a:r>
            <a:r>
              <a:rPr lang="pt-BR" dirty="0"/>
              <a:t>vários ambientes computacionais interativos gratuitos disponíveis, </a:t>
            </a:r>
            <a:r>
              <a:rPr lang="pt-BR" dirty="0" smtClean="0"/>
              <a:t>mas </a:t>
            </a:r>
            <a:r>
              <a:rPr lang="pt-BR" dirty="0"/>
              <a:t>usaremos o </a:t>
            </a:r>
            <a:r>
              <a:rPr lang="pt-BR" b="1" i="1" dirty="0"/>
              <a:t>Jupyter</a:t>
            </a:r>
            <a:r>
              <a:rPr lang="pt-BR" dirty="0"/>
              <a:t> ou o </a:t>
            </a:r>
            <a:r>
              <a:rPr lang="pt-BR" b="1" i="1" dirty="0"/>
              <a:t>Google </a:t>
            </a:r>
            <a:r>
              <a:rPr lang="pt-BR" b="1" i="1" dirty="0" smtClean="0"/>
              <a:t>Colaboratory</a:t>
            </a:r>
            <a:r>
              <a:rPr lang="pt-BR" dirty="0" smtClean="0"/>
              <a:t>, que são os mais conhecidos e estáveis.</a:t>
            </a:r>
            <a:endParaRPr lang="pt-BR" dirty="0"/>
          </a:p>
        </p:txBody>
      </p:sp>
    </p:spTree>
    <p:extLst>
      <p:ext uri="{BB962C8B-B14F-4D97-AF65-F5344CB8AC3E}">
        <p14:creationId xmlns:p14="http://schemas.microsoft.com/office/powerpoint/2010/main" val="32490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endParaRPr lang="pt-BR" dirty="0"/>
          </a:p>
        </p:txBody>
      </p:sp>
      <p:pic>
        <p:nvPicPr>
          <p:cNvPr id="6146" name="Picture 2" descr="Image result for jupy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415" y="214312"/>
            <a:ext cx="2341588" cy="2714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2249486"/>
            <a:ext cx="8065957" cy="4337051"/>
          </a:xfrm>
        </p:spPr>
        <p:txBody>
          <a:bodyPr>
            <a:normAutofit/>
          </a:bodyPr>
          <a:lstStyle/>
          <a:p>
            <a:r>
              <a:rPr lang="pt-BR" b="1" dirty="0" smtClean="0"/>
              <a:t>Jupyter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Site oficial:</a:t>
            </a:r>
            <a:r>
              <a:rPr lang="pt-BR" dirty="0"/>
              <a:t> </a:t>
            </a:r>
            <a:r>
              <a:rPr lang="pt-BR" dirty="0" smtClean="0">
                <a:hlinkClick r:id="rId4"/>
              </a:rPr>
              <a:t>https://jupyter.org/</a:t>
            </a:r>
            <a:endParaRPr lang="pt-BR" dirty="0" smtClean="0"/>
          </a:p>
          <a:p>
            <a:r>
              <a:rPr lang="pt-BR" dirty="0"/>
              <a:t>Algumas 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8696" y="3297096"/>
            <a:ext cx="3797576" cy="20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7"/>
            <a:ext cx="11158181" cy="4466106"/>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códigos em Python.</a:t>
            </a:r>
          </a:p>
          <a:p>
            <a:r>
              <a:rPr lang="pt-BR" dirty="0" smtClean="0"/>
              <a:t>Vantagens sobre o Jupyter: </a:t>
            </a:r>
          </a:p>
          <a:p>
            <a:pPr lvl="1"/>
            <a:r>
              <a:rPr lang="pt-BR" dirty="0" smtClean="0"/>
              <a:t>Maior número de servidores.</a:t>
            </a:r>
          </a:p>
          <a:p>
            <a:pPr lvl="1"/>
            <a:r>
              <a:rPr lang="pt-BR" dirty="0" smtClean="0"/>
              <a:t>Inicialização e processamento do código mais rápidos.</a:t>
            </a:r>
          </a:p>
          <a:p>
            <a:pPr lvl="1"/>
            <a:r>
              <a:rPr lang="pt-BR" dirty="0"/>
              <a:t>F</a:t>
            </a:r>
            <a:r>
              <a:rPr lang="pt-BR" dirty="0" smtClean="0"/>
              <a:t>ornece GPUs e TPUs gratuitamente.</a:t>
            </a:r>
          </a:p>
          <a:p>
            <a:pPr lvl="1"/>
            <a:r>
              <a:rPr lang="pt-BR" dirty="0" smtClean="0"/>
              <a:t>Compartilhamento de notebooks entre usários é mais fácil.</a:t>
            </a:r>
          </a:p>
          <a:p>
            <a:pPr lvl="1"/>
            <a:r>
              <a:rPr lang="pt-BR" dirty="0" smtClean="0"/>
              <a:t>Salva os notebooks no seu Google Drive, evitando que você perca seu código.</a:t>
            </a:r>
          </a:p>
          <a:p>
            <a:r>
              <a:rPr lang="pt-BR" dirty="0" smtClean="0"/>
              <a:t>Site oficial:</a:t>
            </a:r>
            <a:r>
              <a:rPr lang="pt-BR" dirty="0"/>
              <a:t>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6170" cy="1325563"/>
          </a:xfrm>
        </p:spPr>
        <p:txBody>
          <a:bodyPr>
            <a:normAutofit/>
          </a:bodyPr>
          <a:lstStyle/>
          <a:p>
            <a:r>
              <a:rPr lang="pt-BR" dirty="0"/>
              <a:t>Instalando o Python, Jupyter e outras </a:t>
            </a:r>
            <a:r>
              <a:rPr lang="pt-BR" dirty="0" smtClean="0"/>
              <a:t>ferramentas e bibliotecas</a:t>
            </a:r>
            <a:endParaRPr lang="pt-BR" dirty="0"/>
          </a:p>
        </p:txBody>
      </p:sp>
      <p:sp>
        <p:nvSpPr>
          <p:cNvPr id="3" name="Content Placeholder 2"/>
          <p:cNvSpPr>
            <a:spLocks noGrp="1"/>
          </p:cNvSpPr>
          <p:nvPr>
            <p:ph idx="1"/>
          </p:nvPr>
        </p:nvSpPr>
        <p:spPr>
          <a:xfrm>
            <a:off x="838200" y="1990514"/>
            <a:ext cx="10926170" cy="4670709"/>
          </a:xfrm>
        </p:spPr>
        <p:txBody>
          <a:bodyPr>
            <a:normAutofit/>
          </a:bodyPr>
          <a:lstStyle/>
          <a:p>
            <a:r>
              <a:rPr lang="pt-BR" dirty="0" smtClean="0"/>
              <a:t>Para </a:t>
            </a:r>
            <a:r>
              <a:rPr lang="pt-BR" dirty="0"/>
              <a:t>resolver os exercícios </a:t>
            </a:r>
            <a:r>
              <a:rPr lang="pt-BR" dirty="0" smtClean="0"/>
              <a:t>do </a:t>
            </a:r>
            <a:r>
              <a:rPr lang="pt-BR" dirty="0"/>
              <a:t>curso, vocês podem usar o </a:t>
            </a:r>
            <a:r>
              <a:rPr lang="pt-BR" b="1" dirty="0"/>
              <a:t>Jupyter</a:t>
            </a:r>
            <a:r>
              <a:rPr lang="pt-BR" dirty="0"/>
              <a:t> de forma online ou instalá-lo localmente.</a:t>
            </a:r>
          </a:p>
          <a:p>
            <a:r>
              <a:rPr lang="pt-BR" dirty="0"/>
              <a:t>Eu recomendo que vocês o instalem localmente caso vocês precisem executá-lo sem uma conexão com a internet.</a:t>
            </a:r>
          </a:p>
          <a:p>
            <a:r>
              <a:rPr lang="pt-BR" dirty="0"/>
              <a:t>O Python, o Jupyter e outras ferramentas e bibliotecas podem ser instaladas através da distribuição Anaconda seguindo-se o tutorial a seguir:</a:t>
            </a:r>
          </a:p>
          <a:p>
            <a:pPr lvl="1"/>
            <a:r>
              <a:rPr lang="pt-BR" u="sng" dirty="0">
                <a:hlinkClick r:id="rId3"/>
              </a:rPr>
              <a:t>Link para instalação do Anaconda</a:t>
            </a:r>
            <a:r>
              <a:rPr lang="pt-BR" dirty="0"/>
              <a:t>.</a:t>
            </a:r>
          </a:p>
          <a:p>
            <a:r>
              <a:rPr lang="pt-BR" b="1" dirty="0"/>
              <a:t>OBS</a:t>
            </a:r>
            <a:r>
              <a:rPr lang="pt-BR" dirty="0"/>
              <a:t>.: infelizmente, o Google Colab não pode ser instalado </a:t>
            </a:r>
            <a:r>
              <a:rPr lang="pt-BR" dirty="0" smtClean="0"/>
              <a:t>localmente.</a:t>
            </a:r>
            <a:endParaRPr lang="pt-BR" dirty="0"/>
          </a:p>
        </p:txBody>
      </p:sp>
    </p:spTree>
    <p:extLst>
      <p:ext uri="{BB962C8B-B14F-4D97-AF65-F5344CB8AC3E}">
        <p14:creationId xmlns:p14="http://schemas.microsoft.com/office/powerpoint/2010/main" val="3847565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4867785"/>
          </a:xfrm>
        </p:spPr>
        <p:txBody>
          <a:bodyPr>
            <a:normAutofit/>
          </a:bodyPr>
          <a:lstStyle/>
          <a:p>
            <a:r>
              <a:rPr lang="pt-BR" dirty="0" smtClean="0"/>
              <a:t>O objetivo principal do curso é apresentar à vocês </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máquina</a:t>
            </a:r>
            <a:r>
              <a:rPr lang="pt-BR" dirty="0" smtClean="0"/>
              <a:t>.</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Alguns Exemplos</a:t>
            </a:r>
            <a:endParaRPr lang="pt-BR" sz="6600" b="1" i="1" dirty="0"/>
          </a:p>
        </p:txBody>
      </p:sp>
    </p:spTree>
    <p:extLst>
      <p:ext uri="{BB962C8B-B14F-4D97-AF65-F5344CB8AC3E}">
        <p14:creationId xmlns:p14="http://schemas.microsoft.com/office/powerpoint/2010/main" val="989983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17"/>
          <p:cNvSpPr txBox="1">
            <a:spLocks noGrp="1"/>
          </p:cNvSpPr>
          <p:nvPr>
            <p:ph type="body" idx="1"/>
          </p:nvPr>
        </p:nvSpPr>
        <p:spPr>
          <a:xfrm>
            <a:off x="838200" y="1690688"/>
            <a:ext cx="9790748" cy="505967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numpy</a:t>
            </a:r>
            <a:r>
              <a:rPr lang="en-US" sz="1500" dirty="0" smtClean="0">
                <a:solidFill>
                  <a:srgbClr val="000000"/>
                </a:solidFill>
                <a:latin typeface="Arial"/>
                <a:ea typeface="Arial"/>
                <a:cs typeface="Arial"/>
                <a:sym typeface="Arial"/>
              </a:rPr>
              <a:t> as np</a:t>
            </a:r>
            <a:endParaRPr dirty="0" smtClean="0"/>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import </a:t>
            </a:r>
            <a:r>
              <a:rPr lang="en-US" sz="1500" dirty="0" err="1" smtClean="0">
                <a:solidFill>
                  <a:srgbClr val="000000"/>
                </a:solidFill>
                <a:latin typeface="Arial"/>
                <a:ea typeface="Arial"/>
                <a:cs typeface="Arial"/>
                <a:sym typeface="Arial"/>
              </a:rPr>
              <a:t>matplotlib.pyplot</a:t>
            </a:r>
            <a:r>
              <a:rPr lang="en-US" sz="1500" dirty="0" smtClean="0">
                <a:solidFill>
                  <a:srgbClr val="000000"/>
                </a:solidFill>
                <a:latin typeface="Arial"/>
                <a:ea typeface="Arial"/>
                <a:cs typeface="Arial"/>
                <a:sym typeface="Arial"/>
              </a:rPr>
              <a:t> as </a:t>
            </a:r>
            <a:r>
              <a:rPr lang="en-US" sz="1500" dirty="0" err="1" smtClean="0">
                <a:solidFill>
                  <a:srgbClr val="000000"/>
                </a:solidFill>
                <a:latin typeface="Arial"/>
                <a:ea typeface="Arial"/>
                <a:cs typeface="Arial"/>
                <a:sym typeface="Arial"/>
              </a:rPr>
              <a:t>plt</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a:t>
            </a:r>
            <a:r>
              <a:rPr lang="en-US" sz="1500" dirty="0" err="1" smtClean="0">
                <a:solidFill>
                  <a:srgbClr val="000000"/>
                </a:solidFill>
                <a:latin typeface="Arial"/>
                <a:ea typeface="Arial"/>
                <a:cs typeface="Arial"/>
                <a:sym typeface="Arial"/>
              </a:rPr>
              <a:t>matplotlib</a:t>
            </a:r>
            <a:r>
              <a:rPr lang="en-US" sz="1500" dirty="0" smtClean="0">
                <a:solidFill>
                  <a:srgbClr val="000000"/>
                </a:solidFill>
                <a:latin typeface="Arial"/>
                <a:ea typeface="Arial"/>
                <a:cs typeface="Arial"/>
                <a:sym typeface="Arial"/>
              </a:rPr>
              <a:t> inline</a:t>
            </a: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smtClean="0">
                <a:solidFill>
                  <a:srgbClr val="000000"/>
                </a:solidFill>
                <a:latin typeface="Arial"/>
                <a:ea typeface="Arial"/>
                <a:cs typeface="Arial"/>
                <a:sym typeface="Arial"/>
              </a:rPr>
              <a:t>data = </a:t>
            </a:r>
            <a:r>
              <a:rPr lang="en-US" sz="1500" dirty="0" err="1" smtClean="0">
                <a:solidFill>
                  <a:srgbClr val="000000"/>
                </a:solidFill>
                <a:latin typeface="Arial"/>
                <a:ea typeface="Arial"/>
                <a:cs typeface="Arial"/>
                <a:sym typeface="Arial"/>
              </a:rPr>
              <a:t>np.random.randn</a:t>
            </a:r>
            <a:r>
              <a:rPr lang="en-US" sz="1500" dirty="0" smtClean="0">
                <a:solidFill>
                  <a:srgbClr val="000000"/>
                </a:solidFill>
                <a:latin typeface="Arial"/>
                <a:ea typeface="Arial"/>
                <a:cs typeface="Arial"/>
                <a:sym typeface="Arial"/>
              </a:rPr>
              <a:t>(1000000)</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histograma</a:t>
            </a:r>
            <a:r>
              <a:rPr lang="en-US" sz="1500" dirty="0" smtClean="0">
                <a:solidFill>
                  <a:srgbClr val="008000"/>
                </a:solidFill>
                <a:latin typeface="Arial"/>
                <a:ea typeface="Arial"/>
                <a:cs typeface="Arial"/>
                <a:sym typeface="Arial"/>
              </a:rPr>
              <a:t> (pdf)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(1, 2, 1)</a:t>
            </a:r>
            <a:endParaRPr dirty="0" smtClean="0"/>
          </a:p>
          <a:p>
            <a:pPr marL="0" indent="0">
              <a:lnSpc>
                <a:spcPct val="120000"/>
              </a:lnSpc>
              <a:spcBef>
                <a:spcPts val="0"/>
              </a:spcBef>
              <a:buClr>
                <a:srgbClr val="000000"/>
              </a:buClr>
              <a:buSzPts val="1875"/>
              <a:buNone/>
            </a:pPr>
            <a:r>
              <a:rPr lang="pt-BR" sz="1500" dirty="0" smtClean="0">
                <a:solidFill>
                  <a:srgbClr val="000000"/>
                </a:solidFill>
                <a:latin typeface="Arial"/>
                <a:ea typeface="Arial"/>
                <a:cs typeface="Arial"/>
              </a:rPr>
              <a:t>plt.title</a:t>
            </a:r>
            <a:r>
              <a:rPr lang="pt-BR" sz="1500" dirty="0">
                <a:solidFill>
                  <a:srgbClr val="000000"/>
                </a:solidFill>
                <a:latin typeface="Arial"/>
                <a:ea typeface="Arial"/>
                <a:cs typeface="Arial"/>
              </a:rPr>
              <a:t>('PDF</a:t>
            </a:r>
            <a:r>
              <a:rPr lang="pt-BR" sz="1500" dirty="0" smtClean="0">
                <a:solidFill>
                  <a:srgbClr val="000000"/>
                </a:solidFill>
                <a:latin typeface="Arial"/>
                <a:ea typeface="Arial"/>
                <a:cs typeface="Arial"/>
              </a:rPr>
              <a:t>')</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color='b')</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8000"/>
              </a:buClr>
              <a:buSzPts val="1875"/>
              <a:buNone/>
            </a:pPr>
            <a:r>
              <a:rPr lang="en-US" sz="1500" dirty="0" smtClean="0">
                <a:solidFill>
                  <a:srgbClr val="008000"/>
                </a:solidFill>
                <a:latin typeface="Arial"/>
                <a:ea typeface="Arial"/>
                <a:cs typeface="Arial"/>
                <a:sym typeface="Arial"/>
              </a:rPr>
              <a:t># CDF </a:t>
            </a:r>
            <a:r>
              <a:rPr lang="en-US" sz="1500" dirty="0" err="1" smtClean="0">
                <a:solidFill>
                  <a:srgbClr val="008000"/>
                </a:solidFill>
                <a:latin typeface="Arial"/>
                <a:ea typeface="Arial"/>
                <a:cs typeface="Arial"/>
                <a:sym typeface="Arial"/>
              </a:rPr>
              <a:t>empirica</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plt.subplot</a:t>
            </a:r>
            <a:r>
              <a:rPr lang="en-US" sz="1500" dirty="0" smtClean="0">
                <a:solidFill>
                  <a:srgbClr val="000000"/>
                </a:solidFill>
                <a:latin typeface="Arial"/>
                <a:ea typeface="Arial"/>
                <a:cs typeface="Arial"/>
                <a:sym typeface="Arial"/>
              </a:rPr>
              <a:t>(1, 2, 2)</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plt.title</a:t>
            </a:r>
            <a:r>
              <a:rPr lang="en-US" sz="1500" dirty="0" smtClean="0">
                <a:solidFill>
                  <a:srgbClr val="000000"/>
                </a:solidFill>
                <a:latin typeface="Arial"/>
                <a:ea typeface="Arial"/>
                <a:cs typeface="Arial"/>
                <a:sym typeface="Arial"/>
              </a:rPr>
              <a:t>('CDF')</a:t>
            </a:r>
            <a:endParaRPr dirty="0" smtClean="0"/>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plt.hist</a:t>
            </a:r>
            <a:r>
              <a:rPr lang="en-US" sz="1500" dirty="0" smtClean="0">
                <a:solidFill>
                  <a:srgbClr val="000000"/>
                </a:solidFill>
                <a:latin typeface="Arial"/>
                <a:ea typeface="Arial"/>
                <a:cs typeface="Arial"/>
                <a:sym typeface="Arial"/>
              </a:rPr>
              <a:t>(data, bins=100, density=True, color='g', cumulative=True)</a:t>
            </a:r>
            <a:endParaRPr dirty="0" smtClean="0"/>
          </a:p>
          <a:p>
            <a:pPr marL="0" lvl="0" indent="0" algn="l" rtl="0">
              <a:lnSpc>
                <a:spcPct val="120000"/>
              </a:lnSpc>
              <a:spcBef>
                <a:spcPts val="0"/>
              </a:spcBef>
              <a:spcAft>
                <a:spcPts val="0"/>
              </a:spcAft>
              <a:buClr>
                <a:schemeClr val="lt1"/>
              </a:buClr>
              <a:buSzPts val="1875"/>
              <a:buNone/>
            </a:pPr>
            <a:endParaRPr sz="1500" dirty="0" smtClean="0">
              <a:solidFill>
                <a:srgbClr val="000000"/>
              </a:solidFill>
              <a:latin typeface="Arial"/>
              <a:ea typeface="Arial"/>
              <a:cs typeface="Arial"/>
              <a:sym typeface="Arial"/>
            </a:endParaRPr>
          </a:p>
          <a:p>
            <a:pPr marL="0" lvl="0" indent="0" algn="l" rtl="0">
              <a:lnSpc>
                <a:spcPct val="120000"/>
              </a:lnSpc>
              <a:spcBef>
                <a:spcPts val="0"/>
              </a:spcBef>
              <a:spcAft>
                <a:spcPts val="0"/>
              </a:spcAft>
              <a:buClr>
                <a:srgbClr val="000000"/>
              </a:buClr>
              <a:buSzPts val="1875"/>
              <a:buNone/>
            </a:pPr>
            <a:r>
              <a:rPr lang="en-US" sz="1500" dirty="0" err="1" smtClean="0">
                <a:solidFill>
                  <a:srgbClr val="000000"/>
                </a:solidFill>
                <a:latin typeface="Arial"/>
                <a:ea typeface="Arial"/>
                <a:cs typeface="Arial"/>
                <a:sym typeface="Arial"/>
              </a:rPr>
              <a:t>plt.savefig</a:t>
            </a:r>
            <a:r>
              <a:rPr lang="en-US" sz="1500" dirty="0" smtClean="0">
                <a:solidFill>
                  <a:srgbClr val="000000"/>
                </a:solidFill>
                <a:latin typeface="Arial"/>
                <a:ea typeface="Arial"/>
                <a:cs typeface="Arial"/>
                <a:sym typeface="Arial"/>
              </a:rPr>
              <a:t>('histogram.png') </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salva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figura</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em</a:t>
            </a:r>
            <a:r>
              <a:rPr lang="en-US" sz="1500" dirty="0" smtClean="0">
                <a:solidFill>
                  <a:srgbClr val="008000"/>
                </a:solidFill>
                <a:latin typeface="Arial"/>
                <a:ea typeface="Arial"/>
                <a:cs typeface="Arial"/>
                <a:sym typeface="Arial"/>
              </a:rPr>
              <a:t> </a:t>
            </a:r>
            <a:r>
              <a:rPr lang="en-US" sz="1500" dirty="0" err="1" smtClean="0">
                <a:solidFill>
                  <a:srgbClr val="008000"/>
                </a:solidFill>
                <a:latin typeface="Arial"/>
                <a:ea typeface="Arial"/>
                <a:cs typeface="Arial"/>
                <a:sym typeface="Arial"/>
              </a:rPr>
              <a:t>arquivo</a:t>
            </a:r>
            <a:endParaRPr lang="en-US" sz="1500" dirty="0" smtClean="0">
              <a:solidFill>
                <a:srgbClr val="008000"/>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6094412" y="1935480"/>
            <a:ext cx="5262881" cy="3508586"/>
          </a:xfrm>
          <a:prstGeom prst="rect">
            <a:avLst/>
          </a:prstGeom>
          <a:noFill/>
          <a:ln>
            <a:noFill/>
          </a:ln>
        </p:spPr>
      </p:pic>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Histograma</a:t>
            </a:r>
            <a:endParaRPr lang="nl-BE" dirty="0"/>
          </a:p>
        </p:txBody>
      </p:sp>
      <p:sp>
        <p:nvSpPr>
          <p:cNvPr id="3" name="TextBox 2"/>
          <p:cNvSpPr txBox="1"/>
          <p:nvPr/>
        </p:nvSpPr>
        <p:spPr>
          <a:xfrm>
            <a:off x="6094412" y="1621126"/>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(binder): </a:t>
            </a:r>
            <a:r>
              <a:rPr lang="pt-BR" sz="2000" b="1" dirty="0">
                <a:solidFill>
                  <a:srgbClr val="00B0F0"/>
                </a:solidFill>
                <a:hlinkClick r:id="rId4"/>
              </a:rPr>
              <a:t>Histograma.ipynb</a:t>
            </a:r>
            <a:endParaRPr lang="pt-BR" sz="2000" b="1" dirty="0">
              <a:solidFill>
                <a:srgbClr val="00B0F0"/>
              </a:solidFill>
            </a:endParaRPr>
          </a:p>
        </p:txBody>
      </p:sp>
      <p:sp>
        <p:nvSpPr>
          <p:cNvPr id="6" name="TextBox 5"/>
          <p:cNvSpPr txBox="1"/>
          <p:nvPr/>
        </p:nvSpPr>
        <p:spPr>
          <a:xfrm>
            <a:off x="6094412" y="5313573"/>
            <a:ext cx="4837749" cy="400110"/>
          </a:xfrm>
          <a:prstGeom prst="rect">
            <a:avLst/>
          </a:prstGeom>
          <a:noFill/>
        </p:spPr>
        <p:txBody>
          <a:bodyPr wrap="square" rtlCol="0">
            <a:spAutoFit/>
          </a:bodyPr>
          <a:lstStyle/>
          <a:p>
            <a:pPr algn="ctr"/>
            <a:r>
              <a:rPr lang="pt-BR" sz="2000" b="1" dirty="0" smtClean="0">
                <a:solidFill>
                  <a:srgbClr val="00B0F0"/>
                </a:solidFill>
                <a:hlinkClick r:id="rId5"/>
              </a:rPr>
              <a:t>Exemplo (colab): </a:t>
            </a:r>
            <a:r>
              <a:rPr lang="pt-BR" sz="2000" b="1" dirty="0">
                <a:solidFill>
                  <a:srgbClr val="00B0F0"/>
                </a:solidFill>
                <a:hlinkClick r:id="rId5"/>
              </a:rPr>
              <a:t>Histograma.ipynb</a:t>
            </a:r>
            <a:endParaRPr lang="pt-BR" sz="2000" b="1" dirty="0">
              <a:solidFill>
                <a:srgbClr val="00B0F0"/>
              </a:solidFill>
            </a:endParaRPr>
          </a:p>
        </p:txBody>
      </p:sp>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g70582b999c_0_0"/>
          <p:cNvSpPr txBox="1">
            <a:spLocks noGrp="1"/>
          </p:cNvSpPr>
          <p:nvPr>
            <p:ph type="body" idx="1"/>
          </p:nvPr>
        </p:nvSpPr>
        <p:spPr>
          <a:xfrm>
            <a:off x="838200" y="1889828"/>
            <a:ext cx="9790800" cy="484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75"/>
              <a:buNone/>
            </a:pPr>
            <a:r>
              <a:rPr lang="en-US" sz="1500" dirty="0">
                <a:solidFill>
                  <a:schemeClr val="dk1"/>
                </a:solidFill>
                <a:latin typeface="Arial"/>
                <a:ea typeface="Arial"/>
                <a:cs typeface="Arial"/>
                <a:sym typeface="Arial"/>
              </a:rPr>
              <a:t>import </a:t>
            </a:r>
            <a:r>
              <a:rPr lang="en-US" sz="1500" dirty="0" err="1">
                <a:solidFill>
                  <a:schemeClr val="dk1"/>
                </a:solidFill>
                <a:latin typeface="Arial"/>
                <a:ea typeface="Arial"/>
                <a:cs typeface="Arial"/>
                <a:sym typeface="Arial"/>
              </a:rPr>
              <a:t>matplotlib.pyplot</a:t>
            </a:r>
            <a:r>
              <a:rPr lang="en-US" sz="1500" dirty="0">
                <a:solidFill>
                  <a:schemeClr val="dk1"/>
                </a:solidFill>
                <a:latin typeface="Arial"/>
                <a:ea typeface="Arial"/>
                <a:cs typeface="Arial"/>
                <a:sym typeface="Arial"/>
              </a:rPr>
              <a:t> as </a:t>
            </a:r>
            <a:r>
              <a:rPr lang="en-US" sz="1500" dirty="0" err="1">
                <a:solidFill>
                  <a:schemeClr val="dk1"/>
                </a:solidFill>
                <a:latin typeface="Arial"/>
                <a:ea typeface="Arial"/>
                <a:cs typeface="Arial"/>
                <a:sym typeface="Arial"/>
              </a:rPr>
              <a:t>plt</a:t>
            </a:r>
            <a:endParaRPr sz="15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facilita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visualizacao</a:t>
            </a:r>
            <a:r>
              <a:rPr lang="en-US" sz="1500" dirty="0">
                <a:solidFill>
                  <a:srgbClr val="008000"/>
                </a:solidFill>
                <a:latin typeface="Arial"/>
                <a:ea typeface="Arial"/>
                <a:cs typeface="Arial"/>
                <a:sym typeface="Arial"/>
              </a:rPr>
              <a:t> de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3D</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0000"/>
                </a:solidFill>
                <a:latin typeface="Arial"/>
                <a:ea typeface="Arial"/>
                <a:cs typeface="Arial"/>
                <a:sym typeface="Arial"/>
              </a:rPr>
              <a:t>from mpl_toolkits.mplot3d import axes3d</a:t>
            </a:r>
            <a:r>
              <a:rPr lang="en-US" sz="1500" dirty="0">
                <a:solidFill>
                  <a:srgbClr val="008000"/>
                </a:solidFill>
                <a:latin typeface="Arial"/>
                <a:ea typeface="Arial"/>
                <a:cs typeface="Arial"/>
                <a:sym typeface="Arial"/>
              </a:rPr>
              <a:t> # </a:t>
            </a:r>
            <a:r>
              <a:rPr lang="en-US" sz="1500" dirty="0" err="1">
                <a:solidFill>
                  <a:srgbClr val="008000"/>
                </a:solidFill>
                <a:latin typeface="Arial"/>
                <a:ea typeface="Arial"/>
                <a:cs typeface="Arial"/>
                <a:sym typeface="Arial"/>
              </a:rPr>
              <a:t>graficos</a:t>
            </a:r>
            <a:r>
              <a:rPr lang="en-US" sz="1500" dirty="0">
                <a:solidFill>
                  <a:srgbClr val="008000"/>
                </a:solidFill>
                <a:latin typeface="Arial"/>
                <a:ea typeface="Arial"/>
                <a:cs typeface="Arial"/>
                <a:sym typeface="Arial"/>
              </a:rPr>
              <a:t> 3D </a:t>
            </a:r>
            <a:r>
              <a:rPr lang="en-US" sz="1500" dirty="0" err="1">
                <a:solidFill>
                  <a:srgbClr val="008000"/>
                </a:solidFill>
                <a:latin typeface="Arial"/>
                <a:ea typeface="Arial"/>
                <a:cs typeface="Arial"/>
                <a:sym typeface="Arial"/>
              </a:rPr>
              <a:t>sao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habilitados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importando</a:t>
            </a:r>
            <a:r>
              <a:rPr lang="en-US" sz="1500" dirty="0">
                <a:solidFill>
                  <a:srgbClr val="008000"/>
                </a:solidFill>
                <a:latin typeface="Arial"/>
                <a:ea typeface="Arial"/>
                <a:cs typeface="Arial"/>
                <a:sym typeface="Arial"/>
              </a:rPr>
              <a:t> axes3d</a:t>
            </a:r>
            <a:endParaRPr sz="1500" dirty="0">
              <a:solidFill>
                <a:srgbClr val="008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rgbClr val="008000"/>
                </a:solidFill>
                <a:latin typeface="Arial"/>
                <a:ea typeface="Arial"/>
                <a:cs typeface="Arial"/>
                <a:sym typeface="Arial"/>
              </a:rPr>
              <a:t># para </a:t>
            </a:r>
            <a:r>
              <a:rPr lang="en-US" sz="1500" dirty="0" err="1">
                <a:solidFill>
                  <a:srgbClr val="008000"/>
                </a:solidFill>
                <a:latin typeface="Arial"/>
                <a:ea typeface="Arial"/>
                <a:cs typeface="Arial"/>
                <a:sym typeface="Arial"/>
              </a:rPr>
              <a:t>figuras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interativas</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usar</a:t>
            </a:r>
            <a:r>
              <a:rPr lang="en-US" sz="1500" dirty="0">
                <a:solidFill>
                  <a:srgbClr val="008000"/>
                </a:solidFill>
                <a:latin typeface="Arial"/>
                <a:ea typeface="Arial"/>
                <a:cs typeface="Arial"/>
                <a:sym typeface="Arial"/>
              </a:rPr>
              <a:t> “notebook” </a:t>
            </a:r>
            <a:r>
              <a:rPr lang="en-US" sz="1500" dirty="0" err="1">
                <a:solidFill>
                  <a:srgbClr val="008000"/>
                </a:solidFill>
                <a:latin typeface="Arial"/>
                <a:ea typeface="Arial"/>
                <a:cs typeface="Arial"/>
                <a:sym typeface="Arial"/>
              </a:rPr>
              <a:t>ao</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inves</a:t>
            </a:r>
            <a:r>
              <a:rPr lang="en-US" sz="1500" dirty="0">
                <a:solidFill>
                  <a:srgbClr val="008000"/>
                </a:solidFill>
                <a:latin typeface="Arial"/>
                <a:ea typeface="Arial"/>
                <a:cs typeface="Arial"/>
                <a:sym typeface="Arial"/>
              </a:rPr>
              <a:t> de “inline</a:t>
            </a:r>
            <a:r>
              <a:rPr lang="en-US" sz="1500" dirty="0">
                <a:solidFill>
                  <a:srgbClr val="000000"/>
                </a:solidFill>
                <a:latin typeface="Arial"/>
                <a:ea typeface="Arial"/>
                <a:cs typeface="Arial"/>
                <a:sym typeface="Arial"/>
              </a:rPr>
              <a:t>”</a:t>
            </a:r>
            <a:endParaRPr sz="15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a:solidFill>
                  <a:schemeClr val="dk1"/>
                </a:solidFill>
                <a:latin typeface="Arial"/>
                <a:ea typeface="Arial"/>
                <a:cs typeface="Arial"/>
                <a:sym typeface="Arial"/>
              </a:rPr>
              <a:t>%</a:t>
            </a:r>
            <a:r>
              <a:rPr lang="en-US" sz="1500" dirty="0" err="1">
                <a:solidFill>
                  <a:schemeClr val="dk1"/>
                </a:solidFill>
                <a:latin typeface="Arial"/>
                <a:ea typeface="Arial"/>
                <a:cs typeface="Arial"/>
                <a:sym typeface="Arial"/>
              </a:rPr>
              <a:t>matplotlib</a:t>
            </a:r>
            <a:r>
              <a:rPr lang="en-US" sz="1500" dirty="0">
                <a:solidFill>
                  <a:schemeClr val="dk1"/>
                </a:solidFill>
                <a:latin typeface="Arial"/>
                <a:ea typeface="Arial"/>
                <a:cs typeface="Arial"/>
                <a:sym typeface="Arial"/>
              </a:rPr>
              <a:t> notebook</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ax = </a:t>
            </a:r>
            <a:r>
              <a:rPr lang="en-US" sz="1500" dirty="0" err="1">
                <a:solidFill>
                  <a:srgbClr val="000000"/>
                </a:solidFill>
                <a:latin typeface="Arial"/>
                <a:ea typeface="Arial"/>
                <a:cs typeface="Arial"/>
                <a:sym typeface="Arial"/>
              </a:rPr>
              <a:t>plt.subplot</a:t>
            </a:r>
            <a:r>
              <a:rPr lang="en-US" sz="1500" dirty="0">
                <a:solidFill>
                  <a:srgbClr val="000000"/>
                </a:solidFill>
                <a:latin typeface="Arial"/>
                <a:ea typeface="Arial"/>
                <a:cs typeface="Arial"/>
                <a:sym typeface="Arial"/>
              </a:rPr>
              <a:t>(111, projection='3d')</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Font typeface="Arial"/>
              <a:buNone/>
            </a:pPr>
            <a:r>
              <a:rPr lang="en-US" sz="1500" dirty="0">
                <a:solidFill>
                  <a:srgbClr val="000000"/>
                </a:solidFill>
                <a:latin typeface="Arial"/>
                <a:ea typeface="Arial"/>
                <a:cs typeface="Arial"/>
                <a:sym typeface="Arial"/>
              </a:rPr>
              <a:t>X, Y, Z = axes3d.get_test_data (0.1)</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r>
              <a:rPr lang="en-US" sz="1500" dirty="0" err="1">
                <a:solidFill>
                  <a:srgbClr val="000000"/>
                </a:solidFill>
                <a:latin typeface="Arial"/>
                <a:ea typeface="Arial"/>
                <a:cs typeface="Arial"/>
                <a:sym typeface="Arial"/>
              </a:rPr>
              <a:t>ax.plot_wireframe</a:t>
            </a:r>
            <a:r>
              <a:rPr lang="en-US" sz="1500" dirty="0">
                <a:solidFill>
                  <a:srgbClr val="000000"/>
                </a:solidFill>
                <a:latin typeface="Arial"/>
                <a:ea typeface="Arial"/>
                <a:cs typeface="Arial"/>
                <a:sym typeface="Arial"/>
              </a:rPr>
              <a:t>(X, Y, Z)</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75"/>
              <a:buNone/>
            </a:pPr>
            <a:endParaRPr sz="1500" dirty="0">
              <a:solidFill>
                <a:srgbClr val="000000"/>
              </a:solidFill>
              <a:latin typeface="Arial"/>
              <a:ea typeface="Arial"/>
              <a:cs typeface="Arial"/>
              <a:sym typeface="Arial"/>
            </a:endParaRPr>
          </a:p>
          <a:p>
            <a:pPr marL="0" lvl="0" indent="0" algn="l" rtl="0">
              <a:spcBef>
                <a:spcPts val="0"/>
              </a:spcBef>
              <a:spcAft>
                <a:spcPts val="0"/>
              </a:spcAft>
              <a:buClr>
                <a:srgbClr val="008000"/>
              </a:buClr>
              <a:buSzPts val="1875"/>
              <a:buFont typeface="Arial"/>
              <a:buNone/>
            </a:pP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salva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figura</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em</a:t>
            </a:r>
            <a:r>
              <a:rPr lang="en-US" sz="1500" dirty="0">
                <a:solidFill>
                  <a:srgbClr val="008000"/>
                </a:solidFill>
                <a:latin typeface="Arial"/>
                <a:ea typeface="Arial"/>
                <a:cs typeface="Arial"/>
                <a:sym typeface="Arial"/>
              </a:rPr>
              <a:t> </a:t>
            </a:r>
            <a:r>
              <a:rPr lang="en-US" sz="1500" dirty="0" err="1">
                <a:solidFill>
                  <a:srgbClr val="008000"/>
                </a:solidFill>
                <a:latin typeface="Arial"/>
                <a:ea typeface="Arial"/>
                <a:cs typeface="Arial"/>
                <a:sym typeface="Arial"/>
              </a:rPr>
              <a:t>arquivo</a:t>
            </a:r>
            <a:endParaRPr sz="1500"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500" dirty="0" err="1">
                <a:solidFill>
                  <a:srgbClr val="000000"/>
                </a:solidFill>
                <a:latin typeface="Arial"/>
                <a:ea typeface="Arial"/>
                <a:cs typeface="Arial"/>
                <a:sym typeface="Arial"/>
              </a:rPr>
              <a:t>plt.savefig</a:t>
            </a:r>
            <a:r>
              <a:rPr lang="en-US" sz="1500" dirty="0">
                <a:solidFill>
                  <a:srgbClr val="000000"/>
                </a:solidFill>
                <a:latin typeface="Arial"/>
                <a:ea typeface="Arial"/>
                <a:cs typeface="Arial"/>
                <a:sym typeface="Arial"/>
              </a:rPr>
              <a:t>('figura3d.png')</a:t>
            </a:r>
            <a:endParaRPr dirty="0"/>
          </a:p>
        </p:txBody>
      </p:sp>
      <p:pic>
        <p:nvPicPr>
          <p:cNvPr id="372" name="Google Shape;372;g70582b999c_0_0"/>
          <p:cNvPicPr preferRelativeResize="0"/>
          <p:nvPr/>
        </p:nvPicPr>
        <p:blipFill rotWithShape="1">
          <a:blip r:embed="rId3">
            <a:alphaModFix/>
          </a:blip>
          <a:srcRect l="19564" t="15120" r="9523" b="8204"/>
          <a:stretch/>
        </p:blipFill>
        <p:spPr>
          <a:xfrm>
            <a:off x="6855009" y="3253857"/>
            <a:ext cx="4829625" cy="3481271"/>
          </a:xfrm>
          <a:prstGeom prst="rect">
            <a:avLst/>
          </a:prstGeom>
          <a:noFill/>
          <a:ln>
            <a:noFill/>
          </a:ln>
        </p:spPr>
      </p:pic>
      <p:sp>
        <p:nvSpPr>
          <p:cNvPr id="6"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3D</a:t>
            </a:r>
            <a:endParaRPr lang="nl-BE" dirty="0"/>
          </a:p>
        </p:txBody>
      </p:sp>
      <p:sp>
        <p:nvSpPr>
          <p:cNvPr id="2" name="TextBox 1"/>
          <p:cNvSpPr txBox="1"/>
          <p:nvPr/>
        </p:nvSpPr>
        <p:spPr>
          <a:xfrm>
            <a:off x="6855010" y="2869809"/>
            <a:ext cx="4829624" cy="384048"/>
          </a:xfrm>
          <a:prstGeom prst="rect">
            <a:avLst/>
          </a:prstGeom>
          <a:noFill/>
        </p:spPr>
        <p:txBody>
          <a:bodyPr wrap="square" rtlCol="0">
            <a:spAutoFit/>
          </a:bodyPr>
          <a:lstStyle/>
          <a:p>
            <a:pPr algn="ctr"/>
            <a:r>
              <a:rPr lang="pt-BR" b="1" dirty="0" smtClean="0">
                <a:solidFill>
                  <a:srgbClr val="00B0F0"/>
                </a:solidFill>
                <a:hlinkClick r:id="rId4"/>
              </a:rPr>
              <a:t>Exemplo (binder): </a:t>
            </a:r>
            <a:r>
              <a:rPr lang="pt-BR" b="1" dirty="0">
                <a:solidFill>
                  <a:srgbClr val="00B0F0"/>
                </a:solidFill>
                <a:hlinkClick r:id="rId4"/>
              </a:rPr>
              <a:t>Figura_3D.ipynb</a:t>
            </a:r>
            <a:endParaRPr lang="pt-BR" b="1" dirty="0">
              <a:solidFill>
                <a:srgbClr val="00B0F0"/>
              </a:solidFill>
            </a:endParaRPr>
          </a:p>
        </p:txBody>
      </p:sp>
      <p:sp>
        <p:nvSpPr>
          <p:cNvPr id="7" name="TextBox 6"/>
          <p:cNvSpPr txBox="1"/>
          <p:nvPr/>
        </p:nvSpPr>
        <p:spPr>
          <a:xfrm>
            <a:off x="3912381" y="6416300"/>
            <a:ext cx="4829624" cy="384048"/>
          </a:xfrm>
          <a:prstGeom prst="rect">
            <a:avLst/>
          </a:prstGeom>
          <a:noFill/>
        </p:spPr>
        <p:txBody>
          <a:bodyPr wrap="square" rtlCol="0">
            <a:spAutoFit/>
          </a:bodyPr>
          <a:lstStyle/>
          <a:p>
            <a:pPr algn="ctr"/>
            <a:r>
              <a:rPr lang="pt-BR" b="1" dirty="0" smtClean="0">
                <a:solidFill>
                  <a:srgbClr val="00B0F0"/>
                </a:solidFill>
                <a:hlinkClick r:id="rId5"/>
              </a:rPr>
              <a:t>Exemplo (colab): </a:t>
            </a:r>
            <a:r>
              <a:rPr lang="pt-BR" b="1" dirty="0">
                <a:solidFill>
                  <a:srgbClr val="00B0F0"/>
                </a:solidFill>
                <a:hlinkClick r:id="rId5"/>
              </a:rPr>
              <a:t>Figura_3D.ipynb</a:t>
            </a:r>
            <a:endParaRPr lang="pt-BR" b="1" dirty="0">
              <a:solidFill>
                <a:srgbClr val="00B0F0"/>
              </a:solidFill>
            </a:endParaRPr>
          </a:p>
        </p:txBody>
      </p:sp>
    </p:spTree>
    <p:extLst>
      <p:ext uri="{BB962C8B-B14F-4D97-AF65-F5344CB8AC3E}">
        <p14:creationId xmlns:p14="http://schemas.microsoft.com/office/powerpoint/2010/main" val="2459492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70582b999c_0_28"/>
          <p:cNvPicPr preferRelativeResize="0"/>
          <p:nvPr/>
        </p:nvPicPr>
        <p:blipFill rotWithShape="1">
          <a:blip r:embed="rId3">
            <a:alphaModFix/>
          </a:blip>
          <a:srcRect l="7331" t="11374" r="9728" b="6557"/>
          <a:stretch/>
        </p:blipFill>
        <p:spPr>
          <a:xfrm>
            <a:off x="7553542" y="2931317"/>
            <a:ext cx="3906425" cy="3092600"/>
          </a:xfrm>
          <a:prstGeom prst="rect">
            <a:avLst/>
          </a:prstGeom>
          <a:noFill/>
          <a:ln>
            <a:noFill/>
          </a:ln>
        </p:spPr>
      </p:pic>
      <p:sp>
        <p:nvSpPr>
          <p:cNvPr id="386" name="Google Shape;386;g70582b999c_0_28"/>
          <p:cNvSpPr txBox="1">
            <a:spLocks noGrp="1"/>
          </p:cNvSpPr>
          <p:nvPr>
            <p:ph type="body" idx="1"/>
          </p:nvPr>
        </p:nvSpPr>
        <p:spPr>
          <a:xfrm>
            <a:off x="838200" y="1345915"/>
            <a:ext cx="10397100" cy="53534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numpy</a:t>
            </a:r>
            <a:r>
              <a:rPr lang="en-US" sz="1000" dirty="0">
                <a:solidFill>
                  <a:schemeClr val="dk1"/>
                </a:solidFill>
                <a:latin typeface="Arial"/>
                <a:ea typeface="Arial"/>
                <a:cs typeface="Arial"/>
                <a:sym typeface="Arial"/>
              </a:rPr>
              <a:t> as np</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import </a:t>
            </a:r>
            <a:r>
              <a:rPr lang="en-US" sz="1000" dirty="0" err="1">
                <a:solidFill>
                  <a:schemeClr val="dk1"/>
                </a:solidFill>
                <a:latin typeface="Arial"/>
                <a:ea typeface="Arial"/>
                <a:cs typeface="Arial"/>
                <a:sym typeface="Arial"/>
              </a:rPr>
              <a:t>matplotlib.pyplot</a:t>
            </a:r>
            <a:r>
              <a:rPr lang="en-US" sz="1000" dirty="0">
                <a:solidFill>
                  <a:schemeClr val="dk1"/>
                </a:solidFill>
                <a:latin typeface="Arial"/>
                <a:ea typeface="Arial"/>
                <a:cs typeface="Arial"/>
                <a:sym typeface="Arial"/>
              </a:rPr>
              <a:t> as </a:t>
            </a:r>
            <a:r>
              <a:rPr lang="en-US" sz="1000" dirty="0" err="1">
                <a:solidFill>
                  <a:schemeClr val="dk1"/>
                </a:solidFill>
                <a:latin typeface="Arial"/>
                <a:ea typeface="Arial"/>
                <a:cs typeface="Arial"/>
                <a:sym typeface="Arial"/>
              </a:rPr>
              <a:t>plt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from </a:t>
            </a:r>
            <a:r>
              <a:rPr lang="en-US" sz="1000" dirty="0" err="1">
                <a:solidFill>
                  <a:schemeClr val="dk1"/>
                </a:solidFill>
                <a:latin typeface="Arial"/>
                <a:ea typeface="Arial"/>
                <a:cs typeface="Arial"/>
                <a:sym typeface="Arial"/>
              </a:rPr>
              <a:t>sklearn.neural_network</a:t>
            </a:r>
            <a:r>
              <a:rPr lang="en-US" sz="1000" dirty="0">
                <a:solidFill>
                  <a:schemeClr val="dk1"/>
                </a:solidFill>
                <a:latin typeface="Arial"/>
                <a:ea typeface="Arial"/>
                <a:cs typeface="Arial"/>
                <a:sym typeface="Arial"/>
              </a:rPr>
              <a:t> import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 </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importa</a:t>
            </a:r>
            <a:r>
              <a:rPr lang="en-US" sz="1000" dirty="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classe</a:t>
            </a:r>
            <a:r>
              <a:rPr lang="en-US" sz="1000" dirty="0" smtClean="0">
                <a:solidFill>
                  <a:srgbClr val="008000"/>
                </a:solidFill>
                <a:latin typeface="Arial"/>
                <a:ea typeface="Arial"/>
                <a:cs typeface="Arial"/>
                <a:sym typeface="Arial"/>
              </a:rPr>
              <a:t> </a:t>
            </a:r>
            <a:r>
              <a:rPr lang="en-US" sz="1000" dirty="0" err="1" smtClean="0">
                <a:solidFill>
                  <a:srgbClr val="008000"/>
                </a:solidFill>
                <a:latin typeface="Arial"/>
                <a:ea typeface="Arial"/>
                <a:cs typeface="Arial"/>
                <a:sym typeface="Arial"/>
              </a:rPr>
              <a:t>MLPRegressor</a:t>
            </a:r>
            <a:r>
              <a:rPr lang="en-US" sz="1000" dirty="0" smtClean="0">
                <a:solidFill>
                  <a:srgbClr val="008000"/>
                </a:solidFill>
                <a:latin typeface="Arial"/>
                <a:ea typeface="Arial"/>
                <a:cs typeface="Arial"/>
                <a:sym typeface="Arial"/>
              </a:rPr>
              <a:t> do modulo neural network</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matplotlib</a:t>
            </a:r>
            <a:r>
              <a:rPr lang="en-US" sz="1000" dirty="0">
                <a:solidFill>
                  <a:schemeClr val="dk1"/>
                </a:solidFill>
                <a:latin typeface="Arial"/>
                <a:ea typeface="Arial"/>
                <a:cs typeface="Arial"/>
                <a:sym typeface="Arial"/>
              </a:rPr>
              <a:t> inline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a:solidFill>
                  <a:schemeClr val="dk1"/>
                </a:solidFill>
                <a:latin typeface="Arial"/>
                <a:ea typeface="Arial"/>
                <a:cs typeface="Arial"/>
                <a:sym typeface="Arial"/>
              </a:rPr>
              <a:t>x = </a:t>
            </a:r>
            <a:r>
              <a:rPr lang="en-US" sz="1000" dirty="0" err="1">
                <a:solidFill>
                  <a:schemeClr val="dk1"/>
                </a:solidFill>
                <a:latin typeface="Arial"/>
                <a:ea typeface="Arial"/>
                <a:cs typeface="Arial"/>
                <a:sym typeface="Arial"/>
              </a:rPr>
              <a:t>np.arange</a:t>
            </a:r>
            <a:r>
              <a:rPr lang="en-US" sz="1000" dirty="0">
                <a:solidFill>
                  <a:schemeClr val="dk1"/>
                </a:solidFill>
                <a:latin typeface="Arial"/>
                <a:ea typeface="Arial"/>
                <a:cs typeface="Arial"/>
                <a:sym typeface="Arial"/>
              </a:rPr>
              <a:t>(-10, 10, 0.1)</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nSpc>
                <a:spcPct val="120000"/>
              </a:lnSpc>
              <a:spcBef>
                <a:spcPts val="0"/>
              </a:spcBef>
              <a:buClr>
                <a:schemeClr val="dk1"/>
              </a:buClr>
              <a:buSzPts val="1100"/>
              <a:buNone/>
            </a:pPr>
            <a:r>
              <a:rPr lang="en-US" sz="1000" dirty="0">
                <a:solidFill>
                  <a:schemeClr val="dk1"/>
                </a:solidFill>
                <a:latin typeface="Arial"/>
                <a:ea typeface="Arial"/>
                <a:cs typeface="Arial"/>
                <a:sym typeface="Arial"/>
              </a:rPr>
              <a:t>y </a:t>
            </a:r>
            <a:r>
              <a:rPr lang="en-US" sz="1000" dirty="0" smtClean="0">
                <a:solidFill>
                  <a:schemeClr val="dk1"/>
                </a:solidFill>
                <a:latin typeface="Arial"/>
                <a:ea typeface="Arial"/>
                <a:cs typeface="Arial"/>
                <a:sym typeface="Arial"/>
              </a:rPr>
              <a:t>= 12 + 3 </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np.exp</a:t>
            </a:r>
            <a:r>
              <a:rPr lang="en-US" sz="1000" dirty="0">
                <a:solidFill>
                  <a:schemeClr val="dk1"/>
                </a:solidFill>
                <a:latin typeface="Arial"/>
                <a:ea typeface="Arial"/>
                <a:cs typeface="Arial"/>
                <a:sym typeface="Arial"/>
              </a:rPr>
              <a:t>(-0.05*x) </a:t>
            </a:r>
            <a:r>
              <a:rPr lang="en-US" sz="1000" dirty="0" smtClean="0">
                <a:solidFill>
                  <a:schemeClr val="dk1"/>
                </a:solidFill>
                <a:latin typeface="Arial"/>
                <a:ea typeface="Arial"/>
                <a:cs typeface="Arial"/>
                <a:sym typeface="Arial"/>
              </a:rPr>
              <a:t>+ </a:t>
            </a:r>
            <a:r>
              <a:rPr lang="en-US" sz="1000" dirty="0">
                <a:solidFill>
                  <a:schemeClr val="dk1"/>
                </a:solidFill>
                <a:latin typeface="Arial"/>
                <a:ea typeface="Arial"/>
                <a:cs typeface="Arial"/>
                <a:sym typeface="Arial"/>
              </a:rPr>
              <a:t>1.4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(1.2*x) + 2.1 * </a:t>
            </a:r>
            <a:r>
              <a:rPr lang="en-US" sz="1000" dirty="0" err="1">
                <a:solidFill>
                  <a:schemeClr val="dk1"/>
                </a:solidFill>
                <a:latin typeface="Arial"/>
                <a:ea typeface="Arial"/>
                <a:cs typeface="Arial"/>
                <a:sym typeface="Arial"/>
              </a:rPr>
              <a:t>np.sin</a:t>
            </a:r>
            <a:r>
              <a:rPr lang="en-US" sz="1000" dirty="0">
                <a:solidFill>
                  <a:schemeClr val="dk1"/>
                </a:solidFill>
                <a:latin typeface="Arial"/>
                <a:ea typeface="Arial"/>
                <a:cs typeface="Arial"/>
                <a:sym typeface="Arial"/>
              </a:rPr>
              <a:t>(-2.2*x + 3)</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faz</a:t>
            </a:r>
            <a:r>
              <a:rPr lang="en-US" sz="1000" dirty="0">
                <a:solidFill>
                  <a:srgbClr val="008000"/>
                </a:solidFill>
                <a:latin typeface="Arial"/>
                <a:ea typeface="Arial"/>
                <a:cs typeface="Arial"/>
                <a:sym typeface="Arial"/>
              </a:rPr>
              <a:t> com que o </a:t>
            </a:r>
            <a:r>
              <a:rPr lang="en-US" sz="1000" dirty="0" err="1">
                <a:solidFill>
                  <a:srgbClr val="008000"/>
                </a:solidFill>
                <a:latin typeface="Arial"/>
                <a:ea typeface="Arial"/>
                <a:cs typeface="Arial"/>
                <a:sym typeface="Arial"/>
              </a:rPr>
              <a:t>gerador</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numeros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aleatorios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sempre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forneca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mesmos</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valores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None/>
            </a:pPr>
            <a:r>
              <a:rPr lang="en-US" sz="1000" dirty="0" err="1">
                <a:solidFill>
                  <a:schemeClr val="dk1"/>
                </a:solidFill>
                <a:latin typeface="Arial"/>
                <a:ea typeface="Arial"/>
                <a:cs typeface="Arial"/>
                <a:sym typeface="Arial"/>
              </a:rPr>
              <a:t>np.random.seed</a:t>
            </a:r>
            <a:r>
              <a:rPr lang="en-US" sz="1000" dirty="0">
                <a:solidFill>
                  <a:schemeClr val="dk1"/>
                </a:solidFill>
                <a:latin typeface="Arial"/>
                <a:ea typeface="Arial"/>
                <a:cs typeface="Arial"/>
                <a:sym typeface="Arial"/>
              </a:rPr>
              <a:t>(42)</a:t>
            </a:r>
            <a:r>
              <a:rPr lang="en-US" sz="1000" dirty="0">
                <a:solidFill>
                  <a:srgbClr val="008000"/>
                </a:solidFill>
                <a:latin typeface="Arial"/>
                <a:ea typeface="Arial"/>
                <a:cs typeface="Arial"/>
                <a:sym typeface="Arial"/>
              </a:rPr>
              <a:t> </a:t>
            </a:r>
            <a:endParaRPr sz="1000" dirty="0">
              <a:solidFill>
                <a:srgbClr val="008000"/>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adicionando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ruido</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 </a:t>
            </a:r>
            <a:r>
              <a:rPr lang="en-US" sz="1000" dirty="0" err="1">
                <a:solidFill>
                  <a:srgbClr val="008000"/>
                </a:solidFill>
                <a:latin typeface="Arial"/>
                <a:ea typeface="Arial"/>
                <a:cs typeface="Arial"/>
                <a:sym typeface="Arial"/>
              </a:rPr>
              <a:t>originais</a:t>
            </a: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 y + </a:t>
            </a:r>
            <a:r>
              <a:rPr lang="en-US" sz="1000" dirty="0" err="1">
                <a:solidFill>
                  <a:schemeClr val="dk1"/>
                </a:solidFill>
                <a:latin typeface="Arial"/>
                <a:ea typeface="Arial"/>
                <a:cs typeface="Arial"/>
                <a:sym typeface="Arial"/>
              </a:rPr>
              <a:t>np.random.normal</a:t>
            </a:r>
            <a:r>
              <a:rPr lang="en-US" sz="1000" dirty="0">
                <a:solidFill>
                  <a:schemeClr val="dk1"/>
                </a:solidFill>
                <a:latin typeface="Arial"/>
                <a:ea typeface="Arial"/>
                <a:cs typeface="Arial"/>
                <a:sym typeface="Arial"/>
              </a:rPr>
              <a:t>(0, 0.5, size = </a:t>
            </a:r>
            <a:r>
              <a:rPr lang="en-US" sz="1000" dirty="0" err="1">
                <a:solidFill>
                  <a:schemeClr val="dk1"/>
                </a:solidFill>
                <a:latin typeface="Arial"/>
                <a:ea typeface="Arial"/>
                <a:cs typeface="Arial"/>
                <a:sym typeface="Arial"/>
              </a:rPr>
              <a:t>len</a:t>
            </a:r>
            <a:r>
              <a:rPr lang="en-US" sz="1000" dirty="0">
                <a:solidFill>
                  <a:schemeClr val="dk1"/>
                </a:solidFill>
                <a:latin typeface="Arial"/>
                <a:ea typeface="Arial"/>
                <a:cs typeface="Arial"/>
                <a:sym typeface="Arial"/>
              </a:rPr>
              <a:t>(y))</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875"/>
              <a:buFont typeface="Arial"/>
              <a:buNone/>
            </a:pP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trata</a:t>
            </a:r>
            <a:r>
              <a:rPr lang="en-US" sz="1000" dirty="0">
                <a:solidFill>
                  <a:srgbClr val="008000"/>
                </a:solidFill>
                <a:latin typeface="Arial"/>
                <a:ea typeface="Arial"/>
                <a:cs typeface="Arial"/>
                <a:sym typeface="Arial"/>
              </a:rPr>
              <a:t> o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curva</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como</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problema</a:t>
            </a:r>
            <a:r>
              <a:rPr lang="en-US" sz="1000" dirty="0">
                <a:solidFill>
                  <a:srgbClr val="008000"/>
                </a:solidFill>
                <a:latin typeface="Arial"/>
                <a:ea typeface="Arial"/>
                <a:cs typeface="Arial"/>
                <a:sym typeface="Arial"/>
              </a:rPr>
              <a:t> de </a:t>
            </a:r>
            <a:r>
              <a:rPr lang="en-US" sz="1000" dirty="0" err="1">
                <a:solidFill>
                  <a:srgbClr val="008000"/>
                </a:solidFill>
                <a:latin typeface="Arial"/>
                <a:ea typeface="Arial"/>
                <a:cs typeface="Arial"/>
                <a:sym typeface="Arial"/>
              </a:rPr>
              <a:t>regressao</a:t>
            </a:r>
            <a:r>
              <a:rPr lang="en-US" sz="1000" dirty="0">
                <a:solidFill>
                  <a:srgbClr val="008000"/>
                </a:solidFill>
                <a:latin typeface="Arial"/>
                <a:ea typeface="Arial"/>
                <a:cs typeface="Arial"/>
                <a:sym typeface="Arial"/>
              </a:rPr>
              <a:t> e </a:t>
            </a:r>
            <a:r>
              <a:rPr lang="en-US" sz="1000" dirty="0" err="1">
                <a:solidFill>
                  <a:srgbClr val="008000"/>
                </a:solidFill>
                <a:latin typeface="Arial"/>
                <a:ea typeface="Arial"/>
                <a:cs typeface="Arial"/>
                <a:sym typeface="Arial"/>
              </a:rPr>
              <a:t>treina</a:t>
            </a:r>
            <a:r>
              <a:rPr lang="en-US" sz="1000" dirty="0">
                <a:solidFill>
                  <a:srgbClr val="008000"/>
                </a:solidFill>
                <a:latin typeface="Arial"/>
                <a:ea typeface="Arial"/>
                <a:cs typeface="Arial"/>
                <a:sym typeface="Arial"/>
              </a:rPr>
              <a:t> um </a:t>
            </a:r>
            <a:r>
              <a:rPr lang="en-US" sz="1000" dirty="0" err="1">
                <a:solidFill>
                  <a:srgbClr val="008000"/>
                </a:solidFill>
                <a:latin typeface="Arial"/>
                <a:ea typeface="Arial"/>
                <a:cs typeface="Arial"/>
                <a:sym typeface="Arial"/>
              </a:rPr>
              <a:t>modelo</a:t>
            </a:r>
            <a:r>
              <a:rPr lang="en-US" sz="1000" dirty="0">
                <a:solidFill>
                  <a:srgbClr val="008000"/>
                </a:solidFill>
                <a:latin typeface="Arial"/>
                <a:ea typeface="Arial"/>
                <a:cs typeface="Arial"/>
                <a:sym typeface="Arial"/>
              </a:rPr>
              <a:t> para que se </a:t>
            </a:r>
            <a:r>
              <a:rPr lang="en-US" sz="1000" dirty="0" err="1">
                <a:solidFill>
                  <a:srgbClr val="008000"/>
                </a:solidFill>
                <a:latin typeface="Arial"/>
                <a:ea typeface="Arial"/>
                <a:cs typeface="Arial"/>
                <a:sym typeface="Arial"/>
              </a:rPr>
              <a:t>ajuste</a:t>
            </a:r>
            <a:r>
              <a:rPr lang="en-US" sz="1000" dirty="0">
                <a:solidFill>
                  <a:srgbClr val="008000"/>
                </a:solidFill>
                <a:latin typeface="Arial"/>
                <a:ea typeface="Arial"/>
                <a:cs typeface="Arial"/>
                <a:sym typeface="Arial"/>
              </a:rPr>
              <a:t> </a:t>
            </a:r>
            <a:r>
              <a:rPr lang="en-US" sz="1000" dirty="0" err="1">
                <a:solidFill>
                  <a:srgbClr val="008000"/>
                </a:solidFill>
                <a:latin typeface="Arial"/>
                <a:ea typeface="Arial"/>
                <a:cs typeface="Arial"/>
                <a:sym typeface="Arial"/>
              </a:rPr>
              <a:t>aos</a:t>
            </a:r>
            <a:r>
              <a:rPr lang="en-US" sz="1000" dirty="0">
                <a:solidFill>
                  <a:srgbClr val="008000"/>
                </a:solidFill>
                <a:latin typeface="Arial"/>
                <a:ea typeface="Arial"/>
                <a:cs typeface="Arial"/>
                <a:sym typeface="Arial"/>
              </a:rPr>
              <a:t> dados.</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mlp</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MLPRegressor</a:t>
            </a:r>
            <a:r>
              <a:rPr lang="en-US" sz="1000" dirty="0">
                <a:solidFill>
                  <a:schemeClr val="dk1"/>
                </a:solidFill>
                <a:latin typeface="Arial"/>
                <a:ea typeface="Arial"/>
                <a:cs typeface="Arial"/>
                <a:sym typeface="Arial"/>
              </a:rPr>
              <a:t>(</a:t>
            </a:r>
            <a:r>
              <a:rPr lang="en-US" sz="1000" dirty="0" err="1">
                <a:solidFill>
                  <a:schemeClr val="dk1"/>
                </a:solidFill>
                <a:latin typeface="Arial"/>
                <a:ea typeface="Arial"/>
                <a:cs typeface="Arial"/>
                <a:sym typeface="Arial"/>
              </a:rPr>
              <a:t>hidden_layer_sizes</a:t>
            </a:r>
            <a:r>
              <a:rPr lang="en-US" sz="1000" dirty="0" smtClean="0">
                <a:solidFill>
                  <a:schemeClr val="dk1"/>
                </a:solidFill>
                <a:latin typeface="Arial"/>
                <a:ea typeface="Arial"/>
                <a:cs typeface="Arial"/>
                <a:sym typeface="Arial"/>
              </a:rPr>
              <a:t>=(50,25,10</a:t>
            </a:r>
            <a:r>
              <a:rPr lang="en-US" sz="1000" dirty="0">
                <a:solidFill>
                  <a:schemeClr val="dk1"/>
                </a:solidFill>
                <a:latin typeface="Arial"/>
                <a:ea typeface="Arial"/>
                <a:cs typeface="Arial"/>
                <a:sym typeface="Arial"/>
              </a:rPr>
              <a:t>), </a:t>
            </a:r>
            <a:r>
              <a:rPr lang="en-US" sz="1000" dirty="0" err="1" smtClean="0">
                <a:solidFill>
                  <a:schemeClr val="dk1"/>
                </a:solidFill>
                <a:latin typeface="Arial"/>
                <a:ea typeface="Arial"/>
                <a:cs typeface="Arial"/>
                <a:sym typeface="Arial"/>
              </a:rPr>
              <a:t>max_iter</a:t>
            </a:r>
            <a:r>
              <a:rPr lang="en-US" sz="1000" dirty="0" smtClean="0">
                <a:solidFill>
                  <a:schemeClr val="dk1"/>
                </a:solidFill>
                <a:latin typeface="Arial"/>
                <a:ea typeface="Arial"/>
                <a:cs typeface="Arial"/>
                <a:sym typeface="Arial"/>
              </a:rPr>
              <a:t>=10000</a:t>
            </a:r>
            <a:r>
              <a:rPr lang="en-US" sz="1000" dirty="0">
                <a:solidFill>
                  <a:schemeClr val="dk1"/>
                </a:solidFill>
                <a:latin typeface="Arial"/>
                <a:ea typeface="Arial"/>
                <a:cs typeface="Arial"/>
                <a:sym typeface="Arial"/>
              </a:rPr>
              <a:t>, solver='</a:t>
            </a:r>
            <a:r>
              <a:rPr lang="en-US" sz="1000" dirty="0" err="1">
                <a:solidFill>
                  <a:schemeClr val="dk1"/>
                </a:solidFill>
                <a:latin typeface="Arial"/>
                <a:ea typeface="Arial"/>
                <a:cs typeface="Arial"/>
                <a:sym typeface="Arial"/>
              </a:rPr>
              <a:t>lbfgs</a:t>
            </a:r>
            <a:r>
              <a:rPr lang="en-US" sz="1000" dirty="0">
                <a:solidFill>
                  <a:schemeClr val="dk1"/>
                </a:solidFill>
                <a:latin typeface="Arial"/>
                <a:ea typeface="Arial"/>
                <a:cs typeface="Arial"/>
                <a:sym typeface="Arial"/>
              </a:rPr>
              <a:t>', alpha=0.9, activation='</a:t>
            </a:r>
            <a:r>
              <a:rPr lang="en-US" sz="1000" dirty="0" err="1">
                <a:solidFill>
                  <a:schemeClr val="dk1"/>
                </a:solidFill>
                <a:latin typeface="Arial"/>
                <a:ea typeface="Arial"/>
                <a:cs typeface="Arial"/>
                <a:sym typeface="Arial"/>
              </a:rPr>
              <a:t>tanh</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 </a:t>
            </a:r>
            <a:r>
              <a:rPr lang="en-US" sz="1000" dirty="0" err="1">
                <a:solidFill>
                  <a:schemeClr val="dk1"/>
                </a:solidFill>
                <a:latin typeface="Arial"/>
                <a:ea typeface="Arial"/>
                <a:cs typeface="Arial"/>
                <a:sym typeface="Arial"/>
              </a:rPr>
              <a:t>mlp.fit</a:t>
            </a:r>
            <a:r>
              <a:rPr lang="en-US" sz="1000" dirty="0">
                <a:solidFill>
                  <a:schemeClr val="dk1"/>
                </a:solidFill>
                <a:latin typeface="Arial"/>
                <a:ea typeface="Arial"/>
                <a:cs typeface="Arial"/>
                <a:sym typeface="Arial"/>
              </a:rPr>
              <a:t>(x[:, None],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).predict(x[:, None])</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smtClean="0">
                <a:solidFill>
                  <a:schemeClr val="dk1"/>
                </a:solidFill>
                <a:latin typeface="Arial"/>
                <a:ea typeface="Arial"/>
                <a:cs typeface="Arial"/>
                <a:sym typeface="Arial"/>
              </a:rPr>
              <a:t>plt.figure</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y_noise</a:t>
            </a:r>
            <a:r>
              <a:rPr lang="en-US" sz="1000" dirty="0">
                <a:solidFill>
                  <a:schemeClr val="dk1"/>
                </a:solidFill>
                <a:latin typeface="Arial"/>
                <a:ea typeface="Arial"/>
                <a:cs typeface="Arial"/>
                <a:sym typeface="Arial"/>
              </a:rPr>
              <a:t>, 'o', label = 'dado original + </a:t>
            </a:r>
            <a:r>
              <a:rPr lang="en-US" sz="1000" dirty="0" err="1">
                <a:solidFill>
                  <a:schemeClr val="dk1"/>
                </a:solidFill>
                <a:latin typeface="Arial"/>
                <a:ea typeface="Arial"/>
                <a:cs typeface="Arial"/>
                <a:sym typeface="Arial"/>
              </a:rPr>
              <a:t>ruido</a:t>
            </a:r>
            <a:r>
              <a:rPr lang="en-US" sz="1000" dirty="0" smtClean="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y, 'k', label = 'dado original')</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plt.plot</a:t>
            </a:r>
            <a:r>
              <a:rPr lang="en-US" sz="1000" dirty="0">
                <a:solidFill>
                  <a:schemeClr val="dk1"/>
                </a:solidFill>
                <a:latin typeface="Arial"/>
                <a:ea typeface="Arial"/>
                <a:cs typeface="Arial"/>
                <a:sym typeface="Arial"/>
              </a:rPr>
              <a:t>(x, </a:t>
            </a:r>
            <a:r>
              <a:rPr lang="en-US" sz="1000" dirty="0" err="1">
                <a:solidFill>
                  <a:schemeClr val="dk1"/>
                </a:solidFill>
                <a:latin typeface="Arial"/>
                <a:ea typeface="Arial"/>
                <a:cs typeface="Arial"/>
                <a:sym typeface="Arial"/>
              </a:rPr>
              <a:t>yfit</a:t>
            </a:r>
            <a:r>
              <a:rPr lang="en-US" sz="1000" dirty="0">
                <a:solidFill>
                  <a:schemeClr val="dk1"/>
                </a:solidFill>
                <a:latin typeface="Arial"/>
                <a:ea typeface="Arial"/>
                <a:cs typeface="Arial"/>
                <a:sym typeface="Arial"/>
              </a:rPr>
              <a:t>, '-r', label = '</a:t>
            </a:r>
            <a:r>
              <a:rPr lang="en-US" sz="1000" dirty="0" err="1">
                <a:solidFill>
                  <a:schemeClr val="dk1"/>
                </a:solidFill>
                <a:latin typeface="Arial"/>
                <a:ea typeface="Arial"/>
                <a:cs typeface="Arial"/>
                <a:sym typeface="Arial"/>
              </a:rPr>
              <a:t>curva</a:t>
            </a:r>
            <a:r>
              <a:rPr lang="en-US" sz="1000" dirty="0">
                <a:solidFill>
                  <a:schemeClr val="dk1"/>
                </a:solidFill>
                <a:latin typeface="Arial"/>
                <a:ea typeface="Arial"/>
                <a:cs typeface="Arial"/>
                <a:sym typeface="Arial"/>
              </a:rPr>
              <a:t> </a:t>
            </a:r>
            <a:r>
              <a:rPr lang="en-US" sz="1000" dirty="0" err="1">
                <a:solidFill>
                  <a:schemeClr val="dk1"/>
                </a:solidFill>
                <a:latin typeface="Arial"/>
                <a:ea typeface="Arial"/>
                <a:cs typeface="Arial"/>
                <a:sym typeface="Arial"/>
              </a:rPr>
              <a:t>ajustada</a:t>
            </a:r>
            <a:r>
              <a:rPr lang="en-US" sz="1000" dirty="0">
                <a:solidFill>
                  <a:schemeClr val="dk1"/>
                </a:solidFill>
                <a:latin typeface="Arial"/>
                <a:ea typeface="Arial"/>
                <a:cs typeface="Arial"/>
                <a:sym typeface="Arial"/>
              </a:rPr>
              <a:t> com MLP', </a:t>
            </a:r>
            <a:r>
              <a:rPr lang="en-US" sz="1000" dirty="0" err="1">
                <a:solidFill>
                  <a:schemeClr val="dk1"/>
                </a:solidFill>
                <a:latin typeface="Arial"/>
                <a:ea typeface="Arial"/>
                <a:cs typeface="Arial"/>
                <a:sym typeface="Arial"/>
              </a:rPr>
              <a:t>zorder</a:t>
            </a:r>
            <a:r>
              <a:rPr lang="en-US" sz="1000" dirty="0">
                <a:solidFill>
                  <a:schemeClr val="dk1"/>
                </a:solidFill>
                <a:latin typeface="Arial"/>
                <a:ea typeface="Arial"/>
                <a:cs typeface="Arial"/>
                <a:sym typeface="Arial"/>
              </a:rPr>
              <a:t> = 10)</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plt.legend</a:t>
            </a:r>
            <a:r>
              <a:rPr lang="en-US"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plt.xlabel</a:t>
            </a:r>
            <a:r>
              <a:rPr lang="en-US" sz="1000" dirty="0">
                <a:solidFill>
                  <a:schemeClr val="dk1"/>
                </a:solidFill>
                <a:latin typeface="Arial"/>
                <a:ea typeface="Arial"/>
                <a:cs typeface="Arial"/>
                <a:sym typeface="Arial"/>
              </a:rPr>
              <a:t>('X')</a:t>
            </a:r>
            <a:endParaRPr sz="1000"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100"/>
              <a:buNone/>
            </a:pPr>
            <a:r>
              <a:rPr lang="en-US" sz="1000" dirty="0" err="1">
                <a:solidFill>
                  <a:schemeClr val="dk1"/>
                </a:solidFill>
                <a:latin typeface="Arial"/>
                <a:ea typeface="Arial"/>
                <a:cs typeface="Arial"/>
                <a:sym typeface="Arial"/>
              </a:rPr>
              <a:t>plt.ylabel</a:t>
            </a:r>
            <a:r>
              <a:rPr lang="en-US" sz="1000" dirty="0">
                <a:solidFill>
                  <a:schemeClr val="dk1"/>
                </a:solidFill>
                <a:latin typeface="Arial"/>
                <a:ea typeface="Arial"/>
                <a:cs typeface="Arial"/>
                <a:sym typeface="Arial"/>
              </a:rPr>
              <a:t>('y</a:t>
            </a:r>
            <a:r>
              <a:rPr lang="en-US" sz="1000" dirty="0" smtClean="0">
                <a:solidFill>
                  <a:schemeClr val="dk1"/>
                </a:solidFill>
                <a:latin typeface="Arial"/>
                <a:ea typeface="Arial"/>
                <a:cs typeface="Arial"/>
                <a:sym typeface="Arial"/>
              </a:rPr>
              <a:t>')</a:t>
            </a:r>
          </a:p>
          <a:p>
            <a:pPr marL="0" marR="0" lvl="0" indent="0" algn="l" rtl="0">
              <a:lnSpc>
                <a:spcPct val="120000"/>
              </a:lnSpc>
              <a:spcBef>
                <a:spcPts val="0"/>
              </a:spcBef>
              <a:spcAft>
                <a:spcPts val="0"/>
              </a:spcAft>
              <a:buClr>
                <a:schemeClr val="dk1"/>
              </a:buClr>
              <a:buSzPts val="1100"/>
              <a:buNone/>
            </a:pPr>
            <a:endParaRPr lang="en-US" sz="1000" dirty="0">
              <a:solidFill>
                <a:schemeClr val="dk1"/>
              </a:solidFill>
              <a:latin typeface="Arial"/>
              <a:ea typeface="Arial"/>
              <a:cs typeface="Arial"/>
              <a:sym typeface="Arial"/>
            </a:endParaRPr>
          </a:p>
          <a:p>
            <a:pPr marL="0" lvl="0" indent="0">
              <a:spcBef>
                <a:spcPts val="0"/>
              </a:spcBef>
              <a:buClr>
                <a:srgbClr val="008000"/>
              </a:buClr>
              <a:buSzPts val="1875"/>
              <a:buNone/>
            </a:pPr>
            <a:r>
              <a:rPr lang="pt-BR" sz="1000" dirty="0">
                <a:solidFill>
                  <a:srgbClr val="008000"/>
                </a:solidFill>
                <a:latin typeface="Arial"/>
                <a:ea typeface="Arial"/>
                <a:cs typeface="Arial"/>
                <a:sym typeface="Arial"/>
              </a:rPr>
              <a:t># salva figura em arquivo</a:t>
            </a:r>
            <a:endParaRPr lang="pt-BR" sz="1000" dirty="0">
              <a:solidFill>
                <a:srgbClr val="000000"/>
              </a:solidFill>
              <a:latin typeface="Arial"/>
              <a:ea typeface="Arial"/>
              <a:cs typeface="Arial"/>
              <a:sym typeface="Arial"/>
            </a:endParaRPr>
          </a:p>
          <a:p>
            <a:pPr marL="0" lvl="0" indent="0">
              <a:lnSpc>
                <a:spcPct val="120000"/>
              </a:lnSpc>
              <a:spcBef>
                <a:spcPts val="0"/>
              </a:spcBef>
              <a:buClr>
                <a:schemeClr val="dk1"/>
              </a:buClr>
              <a:buSzPts val="1100"/>
              <a:buNone/>
            </a:pPr>
            <a:r>
              <a:rPr lang="pt-BR" sz="1000" dirty="0" smtClean="0">
                <a:solidFill>
                  <a:srgbClr val="000000"/>
                </a:solidFill>
                <a:latin typeface="Arial"/>
                <a:ea typeface="Arial"/>
                <a:cs typeface="Arial"/>
                <a:sym typeface="Arial"/>
              </a:rPr>
              <a:t>plt.savefig</a:t>
            </a:r>
            <a:r>
              <a:rPr lang="pt-BR" sz="1000" dirty="0">
                <a:solidFill>
                  <a:srgbClr val="000000"/>
                </a:solidFill>
                <a:latin typeface="Arial"/>
                <a:ea typeface="Arial"/>
                <a:cs typeface="Arial"/>
                <a:sym typeface="Arial"/>
              </a:rPr>
              <a:t>('mlp_regression.png</a:t>
            </a:r>
            <a:r>
              <a:rPr lang="pt-BR" sz="1000" dirty="0" smtClean="0">
                <a:solidFill>
                  <a:srgbClr val="000000"/>
                </a:solidFill>
                <a:latin typeface="Arial"/>
                <a:ea typeface="Arial"/>
                <a:cs typeface="Arial"/>
                <a:sym typeface="Arial"/>
              </a:rPr>
              <a:t>')</a:t>
            </a:r>
            <a:endParaRPr lang="pt-BR" sz="1000" dirty="0"/>
          </a:p>
        </p:txBody>
      </p:sp>
      <p:sp>
        <p:nvSpPr>
          <p:cNvPr id="5" name="Title 1"/>
          <p:cNvSpPr txBox="1">
            <a:spLocks/>
          </p:cNvSpPr>
          <p:nvPr/>
        </p:nvSpPr>
        <p:spPr>
          <a:xfrm>
            <a:off x="838200" y="365125"/>
            <a:ext cx="10846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Ajuste de curva com Redes Neurais</a:t>
            </a:r>
            <a:endParaRPr lang="nl-BE" dirty="0"/>
          </a:p>
        </p:txBody>
      </p:sp>
      <p:sp>
        <p:nvSpPr>
          <p:cNvPr id="2" name="TextBox 1"/>
          <p:cNvSpPr txBox="1"/>
          <p:nvPr/>
        </p:nvSpPr>
        <p:spPr>
          <a:xfrm>
            <a:off x="6006332" y="2486812"/>
            <a:ext cx="6185668" cy="369332"/>
          </a:xfrm>
          <a:prstGeom prst="rect">
            <a:avLst/>
          </a:prstGeom>
          <a:noFill/>
        </p:spPr>
        <p:txBody>
          <a:bodyPr wrap="none" rtlCol="0">
            <a:spAutoFit/>
          </a:bodyPr>
          <a:lstStyle/>
          <a:p>
            <a:r>
              <a:rPr lang="pt-BR" b="1" dirty="0" smtClean="0">
                <a:solidFill>
                  <a:srgbClr val="00B0F0"/>
                </a:solidFill>
                <a:hlinkClick r:id="rId4"/>
              </a:rPr>
              <a:t>Exemplo (binder): Ajuste_de_curva_com_Redes_Neurais.ipynb</a:t>
            </a:r>
            <a:endParaRPr lang="pt-BR" b="1" dirty="0">
              <a:solidFill>
                <a:srgbClr val="00B0F0"/>
              </a:solidFill>
            </a:endParaRPr>
          </a:p>
        </p:txBody>
      </p:sp>
      <p:sp>
        <p:nvSpPr>
          <p:cNvPr id="6" name="TextBox 5"/>
          <p:cNvSpPr txBox="1"/>
          <p:nvPr/>
        </p:nvSpPr>
        <p:spPr>
          <a:xfrm>
            <a:off x="6006332" y="6050287"/>
            <a:ext cx="6073907" cy="369332"/>
          </a:xfrm>
          <a:prstGeom prst="rect">
            <a:avLst/>
          </a:prstGeom>
          <a:noFill/>
        </p:spPr>
        <p:txBody>
          <a:bodyPr wrap="none" rtlCol="0">
            <a:spAutoFit/>
          </a:bodyPr>
          <a:lstStyle/>
          <a:p>
            <a:r>
              <a:rPr lang="pt-BR" b="1" dirty="0" smtClean="0">
                <a:solidFill>
                  <a:srgbClr val="00B0F0"/>
                </a:solidFill>
                <a:hlinkClick r:id="rId5"/>
              </a:rPr>
              <a:t>Exemplo (colab): Ajuste_de_curva_com_Redes_Neurais.ipynb</a:t>
            </a:r>
            <a:endParaRPr lang="pt-BR" b="1" dirty="0">
              <a:solidFill>
                <a:srgbClr val="00B0F0"/>
              </a:solidFill>
            </a:endParaRPr>
          </a:p>
        </p:txBody>
      </p:sp>
    </p:spTree>
    <p:extLst>
      <p:ext uri="{BB962C8B-B14F-4D97-AF65-F5344CB8AC3E}">
        <p14:creationId xmlns:p14="http://schemas.microsoft.com/office/powerpoint/2010/main" val="31076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pessoal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r>
              <a:rPr lang="en-US" dirty="0" smtClean="0"/>
              <a:t>Se </a:t>
            </a:r>
            <a:r>
              <a:rPr lang="en-US" dirty="0" err="1"/>
              <a:t>atentem</a:t>
            </a:r>
            <a:r>
              <a:rPr lang="en-US" dirty="0"/>
              <a:t> </a:t>
            </a:r>
            <a:r>
              <a:rPr lang="en-US" dirty="0" err="1"/>
              <a:t>às</a:t>
            </a:r>
            <a:r>
              <a:rPr lang="en-US" dirty="0"/>
              <a:t> </a:t>
            </a:r>
            <a:r>
              <a:rPr lang="en-US" dirty="0" err="1"/>
              <a:t>datas</a:t>
            </a:r>
            <a:r>
              <a:rPr lang="en-US" dirty="0"/>
              <a:t> 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 de Atendimento</a:t>
            </a:r>
          </a:p>
          <a:p>
            <a:pPr lvl="1"/>
            <a:r>
              <a:rPr lang="pt-BR" dirty="0" smtClean="0"/>
              <a:t>Professor: Segundas-feiras das 18:30 às 19:30 e Quartas-feiras das 15:30 às 16:30 via MS Teams.</a:t>
            </a:r>
          </a:p>
          <a:p>
            <a:pPr lvl="1"/>
            <a:r>
              <a:rPr lang="pt-BR" dirty="0" smtClean="0"/>
              <a:t>Monitora (Bruna): Todas as Sextas-feiras das 17:30 às 18:30.</a:t>
            </a:r>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dirty="0" smtClean="0"/>
              <a:t>Devem ser realizadas em grupo.</a:t>
            </a:r>
          </a:p>
          <a:p>
            <a:r>
              <a:rPr lang="pt-BR" b="1" dirty="0" smtClean="0"/>
              <a:t>Quiz</a:t>
            </a:r>
            <a:r>
              <a:rPr lang="pt-BR" dirty="0" smtClean="0"/>
              <a:t>: “</a:t>
            </a:r>
            <a:r>
              <a:rPr lang="pt-BR" i="1" dirty="0" smtClean="0"/>
              <a:t>T319 </a:t>
            </a:r>
            <a:r>
              <a:rPr lang="pt-BR" i="1" dirty="0"/>
              <a:t>- Quiz - Introdução (1S2021</a:t>
            </a:r>
            <a:r>
              <a:rPr lang="pt-BR" i="1" dirty="0" smtClean="0"/>
              <a:t>)</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smtClean="0"/>
              <a:t>Pode ser baixado do </a:t>
            </a:r>
            <a:r>
              <a:rPr lang="pt-BR" dirty="0"/>
              <a:t>MS </a:t>
            </a:r>
            <a:r>
              <a:rPr lang="pt-BR" dirty="0" smtClean="0"/>
              <a:t>Teams ou do GitHub.</a:t>
            </a:r>
          </a:p>
          <a:p>
            <a:pPr lvl="1"/>
            <a:r>
              <a:rPr lang="pt-BR" dirty="0"/>
              <a:t>P</a:t>
            </a:r>
            <a:r>
              <a:rPr lang="pt-BR" dirty="0" smtClean="0"/>
              <a:t>ode ser respondido através do link acima (na nuvem) ou localmente.</a:t>
            </a:r>
          </a:p>
          <a:p>
            <a:pPr lvl="1"/>
            <a:r>
              <a:rPr lang="pt-BR" dirty="0" smtClean="0">
                <a:hlinkClick r:id="rId4"/>
              </a:rPr>
              <a:t>Instruções para resolução e entrega dos laboratórios</a:t>
            </a:r>
            <a:r>
              <a:rPr lang="pt-BR" dirty="0" smtClean="0"/>
              <a:t>.</a:t>
            </a:r>
          </a:p>
          <a:p>
            <a:pPr lvl="1"/>
            <a:endParaRPr lang="pt-BR" dirty="0"/>
          </a:p>
        </p:txBody>
      </p:sp>
    </p:spTree>
    <p:extLst>
      <p:ext uri="{BB962C8B-B14F-4D97-AF65-F5344CB8AC3E}">
        <p14:creationId xmlns:p14="http://schemas.microsoft.com/office/powerpoint/2010/main" val="203716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Perguntas?</a:t>
            </a:r>
            <a:endParaRPr lang="pt-BR" sz="6600" b="1" i="1" dirty="0"/>
          </a:p>
        </p:txBody>
      </p:sp>
    </p:spTree>
    <p:extLst>
      <p:ext uri="{BB962C8B-B14F-4D97-AF65-F5344CB8AC3E}">
        <p14:creationId xmlns:p14="http://schemas.microsoft.com/office/powerpoint/2010/main" val="2443820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do curso</a:t>
            </a:r>
            <a:endParaRPr lang="nl-BE" dirty="0"/>
          </a:p>
        </p:txBody>
      </p:sp>
      <p:sp>
        <p:nvSpPr>
          <p:cNvPr id="3" name="Content Placeholder 2"/>
          <p:cNvSpPr>
            <a:spLocks noGrp="1"/>
          </p:cNvSpPr>
          <p:nvPr>
            <p:ph idx="1"/>
          </p:nvPr>
        </p:nvSpPr>
        <p:spPr>
          <a:xfrm>
            <a:off x="838199" y="1514006"/>
            <a:ext cx="10974049" cy="5096343"/>
          </a:xfrm>
        </p:spPr>
        <p:txBody>
          <a:bodyPr/>
          <a:lstStyle/>
          <a:p>
            <a:r>
              <a:rPr lang="pt-BR" dirty="0" smtClean="0"/>
              <a:t>Prova</a:t>
            </a:r>
          </a:p>
          <a:p>
            <a:pPr lvl="1"/>
            <a:r>
              <a:rPr lang="pt-BR" dirty="0" smtClean="0"/>
              <a:t>Uma (1) prova valendo 85% da nota.</a:t>
            </a:r>
          </a:p>
          <a:p>
            <a:pPr lvl="1"/>
            <a:r>
              <a:rPr lang="pt-BR" dirty="0" smtClean="0"/>
              <a:t>Envolvendo questões teóricas e/ou práticas.</a:t>
            </a:r>
          </a:p>
          <a:p>
            <a:r>
              <a:rPr lang="pt-BR" dirty="0" smtClean="0"/>
              <a:t>Tarefas</a:t>
            </a:r>
          </a:p>
          <a:p>
            <a:pPr lvl="1"/>
            <a:r>
              <a:rPr lang="pt-BR" dirty="0" smtClean="0"/>
              <a:t>Exercícios </a:t>
            </a:r>
            <a:r>
              <a:rPr lang="pt-BR" dirty="0"/>
              <a:t>e quizzes em </a:t>
            </a:r>
            <a:r>
              <a:rPr lang="pt-BR" dirty="0" smtClean="0"/>
              <a:t>grupo valendo 15% da nota.</a:t>
            </a:r>
          </a:p>
          <a:p>
            <a:pPr lvl="1"/>
            <a:r>
              <a:rPr lang="pt-BR" dirty="0" smtClean="0"/>
              <a:t>Ao longo das aulas e para casa.</a:t>
            </a:r>
          </a:p>
          <a:p>
            <a:pPr lvl="1"/>
            <a:r>
              <a:rPr lang="pt-BR" dirty="0" smtClean="0">
                <a:hlinkClick r:id="rId3"/>
              </a:rPr>
              <a:t>Entregues no MS Teams</a:t>
            </a:r>
            <a:r>
              <a:rPr lang="pt-BR" dirty="0" smtClean="0"/>
              <a:t>.</a:t>
            </a:r>
          </a:p>
          <a:p>
            <a:r>
              <a:rPr lang="pt-BR" dirty="0" smtClean="0"/>
              <a:t>Presença</a:t>
            </a:r>
          </a:p>
          <a:p>
            <a:pPr lvl="1"/>
            <a:r>
              <a:rPr lang="pt-BR" dirty="0" smtClean="0"/>
              <a:t>Dada através da entrega das tarefas.</a:t>
            </a:r>
          </a:p>
        </p:txBody>
      </p:sp>
      <p:pic>
        <p:nvPicPr>
          <p:cNvPr id="4" name="Picture 3"/>
          <p:cNvPicPr>
            <a:picLocks noChangeAspect="1"/>
          </p:cNvPicPr>
          <p:nvPr/>
        </p:nvPicPr>
        <p:blipFill>
          <a:blip r:embed="rId4"/>
          <a:stretch>
            <a:fillRect/>
          </a:stretch>
        </p:blipFill>
        <p:spPr>
          <a:xfrm>
            <a:off x="9677400" y="0"/>
            <a:ext cx="2514600" cy="1819275"/>
          </a:xfrm>
          <a:prstGeom prst="rect">
            <a:avLst/>
          </a:prstGeom>
        </p:spPr>
      </p:pic>
      <p:pic>
        <p:nvPicPr>
          <p:cNvPr id="5" name="Picture 4"/>
          <p:cNvPicPr>
            <a:picLocks noChangeAspect="1"/>
          </p:cNvPicPr>
          <p:nvPr/>
        </p:nvPicPr>
        <p:blipFill>
          <a:blip r:embed="rId5"/>
          <a:stretch>
            <a:fillRect/>
          </a:stretch>
        </p:blipFill>
        <p:spPr>
          <a:xfrm>
            <a:off x="9144624" y="2428407"/>
            <a:ext cx="2533650" cy="1809750"/>
          </a:xfrm>
          <a:prstGeom prst="rect">
            <a:avLst/>
          </a:prstGeom>
        </p:spPr>
      </p:pic>
      <p:pic>
        <p:nvPicPr>
          <p:cNvPr id="6" name="Picture 5"/>
          <p:cNvPicPr>
            <a:picLocks noChangeAspect="1"/>
          </p:cNvPicPr>
          <p:nvPr/>
        </p:nvPicPr>
        <p:blipFill>
          <a:blip r:embed="rId6"/>
          <a:stretch>
            <a:fillRect/>
          </a:stretch>
        </p:blipFill>
        <p:spPr>
          <a:xfrm>
            <a:off x="9144624" y="5010150"/>
            <a:ext cx="2857500" cy="1600200"/>
          </a:xfrm>
          <a:prstGeom prst="rect">
            <a:avLst/>
          </a:prstGeom>
        </p:spPr>
      </p:pic>
      <p:pic>
        <p:nvPicPr>
          <p:cNvPr id="7" name="Picture 6"/>
          <p:cNvPicPr>
            <a:picLocks noChangeAspect="1"/>
          </p:cNvPicPr>
          <p:nvPr/>
        </p:nvPicPr>
        <p:blipFill>
          <a:blip r:embed="rId7"/>
          <a:stretch>
            <a:fillRect/>
          </a:stretch>
        </p:blipFill>
        <p:spPr>
          <a:xfrm>
            <a:off x="6325223" y="4375832"/>
            <a:ext cx="2619375" cy="1743075"/>
          </a:xfrm>
          <a:prstGeom prst="rect">
            <a:avLst/>
          </a:prstGeom>
        </p:spPr>
      </p:pic>
    </p:spTree>
    <p:extLst>
      <p:ext uri="{BB962C8B-B14F-4D97-AF65-F5344CB8AC3E}">
        <p14:creationId xmlns:p14="http://schemas.microsoft.com/office/powerpoint/2010/main" val="2883792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2"/>
            <a:ext cx="11121571" cy="3437770"/>
          </a:xfrm>
        </p:spPr>
        <p:txBody>
          <a:bodyPr>
            <a:normAutofit/>
          </a:bodyPr>
          <a:lstStyle/>
          <a:p>
            <a:r>
              <a:rPr lang="pt-BR" b="1" dirty="0" smtClean="0"/>
              <a:t>Emprego</a:t>
            </a:r>
            <a:r>
              <a:rPr lang="pt-BR" dirty="0"/>
              <a:t>: grandes companhias (e.g., Google, Facebook, Amazon, etc.) usam </a:t>
            </a:r>
            <a:r>
              <a:rPr lang="pt-BR" dirty="0" smtClean="0"/>
              <a:t>ML </a:t>
            </a:r>
            <a:r>
              <a:rPr lang="pt-BR" dirty="0"/>
              <a:t>para resolver os mais diversos tipos de problemas e assim </a:t>
            </a:r>
            <a:r>
              <a:rPr lang="pt-BR" dirty="0" smtClean="0"/>
              <a:t>aumentarem </a:t>
            </a:r>
            <a:r>
              <a:rPr lang="pt-BR" dirty="0"/>
              <a:t>sua </a:t>
            </a:r>
            <a:r>
              <a:rPr lang="pt-BR" dirty="0" smtClean="0"/>
              <a:t>eficiência e consequentemente os lucros.</a:t>
            </a:r>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86" t="35416" r="27236" b="36012"/>
          <a:stretch/>
        </p:blipFill>
        <p:spPr bwMode="auto">
          <a:xfrm>
            <a:off x="471737" y="5248872"/>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52" t="30120" r="22993" b="25681"/>
          <a:stretch/>
        </p:blipFill>
        <p:spPr bwMode="auto">
          <a:xfrm>
            <a:off x="718078" y="6134034"/>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08" t="34383" r="8201" b="34383"/>
          <a:stretch/>
        </p:blipFill>
        <p:spPr bwMode="auto">
          <a:xfrm>
            <a:off x="2003894" y="5222814"/>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265" y="604425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53" t="31200" r="10127" b="29116"/>
          <a:stretch/>
        </p:blipFill>
        <p:spPr bwMode="auto">
          <a:xfrm>
            <a:off x="4031922" y="510511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vidia">
            <a:extLst>
              <a:ext uri="{FF2B5EF4-FFF2-40B4-BE49-F238E27FC236}">
                <a16:creationId xmlns="" xmlns:a16="http://schemas.microsoft.com/office/drawing/2014/main" id="{62F81BFB-278E-4928-A70C-E7AC83E93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53" y="6119350"/>
            <a:ext cx="2397861" cy="4401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2" t="26657" r="40708" b="30228"/>
          <a:stretch/>
        </p:blipFill>
        <p:spPr bwMode="auto">
          <a:xfrm>
            <a:off x="6573256" y="5087937"/>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aidu">
            <a:extLst>
              <a:ext uri="{FF2B5EF4-FFF2-40B4-BE49-F238E27FC236}">
                <a16:creationId xmlns="" xmlns:a16="http://schemas.microsoft.com/office/drawing/2014/main" id="{D995E053-2A75-4A0F-81A8-28CEE3F8C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170" y="5908064"/>
            <a:ext cx="2233381" cy="761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2131" y="5791674"/>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486" t="28911" r="9544" b="27731"/>
          <a:stretch/>
        </p:blipFill>
        <p:spPr bwMode="auto">
          <a:xfrm>
            <a:off x="8966006" y="5131995"/>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824" y="4974789"/>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9876" y="4301148"/>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Brand"/>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1438" t="36206" r="11647" b="36092"/>
          <a:stretch/>
        </p:blipFill>
        <p:spPr bwMode="auto">
          <a:xfrm>
            <a:off x="2284784" y="4486489"/>
            <a:ext cx="1291173" cy="465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Twitter logo 2012.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1510" y="4003916"/>
            <a:ext cx="831631" cy="6699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ymbols of NASA | NASA"/>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048" t="9581" r="25854" b="9094"/>
          <a:stretch/>
        </p:blipFill>
        <p:spPr bwMode="auto">
          <a:xfrm>
            <a:off x="4785988" y="3934856"/>
            <a:ext cx="1392283" cy="11530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ropbox Icon Transparent #327861 - Free Icons Library"/>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531" r="22933"/>
          <a:stretch/>
        </p:blipFill>
        <p:spPr bwMode="auto">
          <a:xfrm>
            <a:off x="10842171" y="3822203"/>
            <a:ext cx="1117599" cy="129427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randing Guidelines | Spotify for Developers"/>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691" t="26813" r="21672" b="31218"/>
          <a:stretch/>
        </p:blipFill>
        <p:spPr bwMode="auto">
          <a:xfrm>
            <a:off x="8813455" y="4141728"/>
            <a:ext cx="2095511" cy="64861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24088" b="27772"/>
          <a:stretch/>
        </p:blipFill>
        <p:spPr bwMode="auto">
          <a:xfrm>
            <a:off x="6234528" y="4301148"/>
            <a:ext cx="2350861" cy="54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a:t>
            </a:r>
            <a:endParaRPr lang="pt-BR" dirty="0"/>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634985" cy="5056468"/>
          </a:xfrm>
        </p:spPr>
        <p:txBody>
          <a:bodyPr>
            <a:normAutofit fontScale="92500" lnSpcReduction="20000"/>
          </a:bodyPr>
          <a:lstStyle/>
          <a:p>
            <a:pPr marL="171450" lvl="0" indent="-171450">
              <a:lnSpc>
                <a:spcPct val="100000"/>
              </a:lnSpc>
              <a:spcBef>
                <a:spcPts val="0"/>
              </a:spcBef>
              <a:defRPr/>
            </a:pPr>
            <a:r>
              <a:rPr lang="pt-BR" dirty="0"/>
              <a:t>A ideia de criar uma máquina </a:t>
            </a:r>
            <a:r>
              <a:rPr lang="pt-BR" dirty="0" smtClean="0"/>
              <a:t>pensante que </a:t>
            </a:r>
            <a:r>
              <a:rPr lang="pt-BR" dirty="0"/>
              <a:t>imitasse as habilidades humanas é muito antiga, remontando à Grécia antiga.</a:t>
            </a:r>
          </a:p>
          <a:p>
            <a:pPr marL="171450" indent="-171450"/>
            <a:r>
              <a:rPr lang="pt-BR" b="1" dirty="0"/>
              <a:t>Mitologia grega</a:t>
            </a:r>
            <a:r>
              <a:rPr lang="pt-BR" dirty="0"/>
              <a:t>: Talos, um autômato (máquina que realiza ações que lembram humanos ou animais) criado para proteger a princesa Europa de </a:t>
            </a:r>
            <a:r>
              <a:rPr lang="pt-BR" dirty="0" smtClean="0"/>
              <a:t>Creta de invasores.</a:t>
            </a:r>
            <a:endParaRPr lang="pt-BR" dirty="0"/>
          </a:p>
          <a:p>
            <a:pPr marL="171450" indent="-171450"/>
            <a:r>
              <a:rPr lang="pt-BR" b="1" dirty="0"/>
              <a:t>300 A.C.</a:t>
            </a:r>
            <a:r>
              <a:rPr lang="pt-BR" dirty="0"/>
              <a:t>: Aristóteles almejava substituir a mão-de-obra escrava por objetos autônomos.</a:t>
            </a:r>
          </a:p>
          <a:p>
            <a:pPr marL="171450" indent="-171450"/>
            <a:r>
              <a:rPr lang="pt-BR" b="1" dirty="0" smtClean="0"/>
              <a:t>1822</a:t>
            </a:r>
            <a:r>
              <a:rPr lang="pt-BR" dirty="0"/>
              <a:t>: Charles Babbage cria os primeiros computadores mecânicos, as </a:t>
            </a:r>
            <a:r>
              <a:rPr lang="pt-BR" i="1" dirty="0"/>
              <a:t>máquinas diferencial</a:t>
            </a:r>
            <a:r>
              <a:rPr lang="pt-BR" dirty="0"/>
              <a:t> e </a:t>
            </a:r>
            <a:r>
              <a:rPr lang="pt-BR" i="1" dirty="0"/>
              <a:t>analítica</a:t>
            </a:r>
            <a:r>
              <a:rPr lang="pt-BR" dirty="0"/>
              <a:t>, se tornando o “</a:t>
            </a:r>
            <a:r>
              <a:rPr lang="pt-BR" i="1" dirty="0"/>
              <a:t>pai dos computadores</a:t>
            </a:r>
            <a:r>
              <a:rPr lang="pt-BR" dirty="0"/>
              <a:t>”.</a:t>
            </a:r>
          </a:p>
          <a:p>
            <a:pPr marL="171450" indent="-171450"/>
            <a:r>
              <a:rPr lang="pt-BR" b="1" dirty="0"/>
              <a:t>1837</a:t>
            </a:r>
            <a:r>
              <a:rPr lang="pt-BR" dirty="0"/>
              <a:t>: Ada Lovelace escreve o primeiro programa de computador para a </a:t>
            </a:r>
            <a:r>
              <a:rPr lang="pt-BR" i="1" dirty="0"/>
              <a:t>máquina analítica </a:t>
            </a:r>
            <a:r>
              <a:rPr lang="pt-BR" dirty="0"/>
              <a:t>de Babbage, se tornando a primeira “</a:t>
            </a:r>
            <a:r>
              <a:rPr lang="pt-BR" i="1" dirty="0"/>
              <a:t>programadora</a:t>
            </a:r>
            <a:r>
              <a:rPr lang="pt-BR" dirty="0" smtClean="0"/>
              <a:t>” conhecida.</a:t>
            </a:r>
            <a:endParaRPr lang="pt-BR" dirty="0"/>
          </a:p>
        </p:txBody>
      </p:sp>
      <p:pic>
        <p:nvPicPr>
          <p:cNvPr id="5" name="Picture 2" descr="https://upload.wikimedia.org/wikipedia/commons/thumb/c/c8/Didrachm_Phaistos_obverse_CdM.jpg/220px-Didrachm_Phaistos_obverse_CdM.jpg">
            <a:extLst>
              <a:ext uri="{FF2B5EF4-FFF2-40B4-BE49-F238E27FC236}">
                <a16:creationId xmlns="" xmlns:a16="http://schemas.microsoft.com/office/drawing/2014/main" id="{9D218B96-7A21-499E-99B6-19EB05FAE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441" y="234953"/>
            <a:ext cx="1340732" cy="1340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istóteles">
            <a:extLst>
              <a:ext uri="{FF2B5EF4-FFF2-40B4-BE49-F238E27FC236}">
                <a16:creationId xmlns="" xmlns:a16="http://schemas.microsoft.com/office/drawing/2014/main" id="{09521744-DEBA-49C0-B0C9-A478A186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8026" y="1532634"/>
            <a:ext cx="1108034" cy="1608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da lovelace">
            <a:extLst>
              <a:ext uri="{FF2B5EF4-FFF2-40B4-BE49-F238E27FC236}">
                <a16:creationId xmlns="" xmlns:a16="http://schemas.microsoft.com/office/drawing/2014/main" id="{6701E341-F08C-4B7C-83E6-81D393E53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060" y="3484806"/>
            <a:ext cx="1238225" cy="12382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biografiasyvidas.com/biografia/b/fotos/babbage_2.jpg">
            <a:extLst>
              <a:ext uri="{FF2B5EF4-FFF2-40B4-BE49-F238E27FC236}">
                <a16:creationId xmlns="" xmlns:a16="http://schemas.microsoft.com/office/drawing/2014/main" id="{D4EAB289-8CAC-4ABF-B285-D83ABB55D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8026" y="5099786"/>
            <a:ext cx="1278779" cy="164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8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8" y="1690687"/>
            <a:ext cx="8215441" cy="5098587"/>
          </a:xfrm>
        </p:spPr>
        <p:txBody>
          <a:bodyPr>
            <a:normAutofit fontScale="92500" lnSpcReduction="10000"/>
          </a:bodyPr>
          <a:lstStyle/>
          <a:p>
            <a:pPr marL="171450" indent="-171450"/>
            <a:r>
              <a:rPr lang="pt-BR" b="1" dirty="0" smtClean="0"/>
              <a:t>1847</a:t>
            </a:r>
            <a:r>
              <a:rPr lang="pt-BR" dirty="0" smtClean="0"/>
              <a:t>: George Boole cria a lógica booleana, lançando as bases para a era da informação.</a:t>
            </a:r>
          </a:p>
          <a:p>
            <a:pPr marL="171450" indent="-171450"/>
            <a:r>
              <a:rPr lang="pt-BR" b="1" dirty="0" smtClean="0"/>
              <a:t>1943</a:t>
            </a:r>
            <a:r>
              <a:rPr lang="pt-BR" dirty="0" smtClean="0"/>
              <a:t>: McCulloch e Pitts propõem um modelo matemático para o funcionamento de um neurônio. Lançando as bases para a criação das redes neurais artificiais.</a:t>
            </a:r>
          </a:p>
          <a:p>
            <a:pPr marL="171450" indent="-171450"/>
            <a:r>
              <a:rPr lang="pt-BR" b="1" dirty="0" smtClean="0"/>
              <a:t>1950</a:t>
            </a:r>
            <a:r>
              <a:rPr lang="pt-BR" dirty="0" smtClean="0"/>
              <a:t>: Alan Turing cria o “</a:t>
            </a:r>
            <a:r>
              <a:rPr lang="pt-BR" i="1" dirty="0" smtClean="0"/>
              <a:t>teste de Turing</a:t>
            </a:r>
            <a:r>
              <a:rPr lang="pt-BR" dirty="0" smtClean="0"/>
              <a:t>”, que testa a capacidade de uma máquina em exibir comportamento inteligente indistinguível ao de um ser humano.</a:t>
            </a:r>
          </a:p>
          <a:p>
            <a:pPr marL="171450" indent="-171450"/>
            <a:r>
              <a:rPr lang="pt-BR" b="1" dirty="0" smtClean="0"/>
              <a:t>1952</a:t>
            </a:r>
            <a:r>
              <a:rPr lang="pt-BR" dirty="0" smtClean="0"/>
              <a:t>: Arthur Samuel cria o primeiro programa de auto-aprendizagem (que mais tarde seria chamado de </a:t>
            </a:r>
            <a:r>
              <a:rPr lang="pt-BR" i="1" dirty="0" smtClean="0"/>
              <a:t>aprendizado de máquina</a:t>
            </a:r>
            <a:r>
              <a:rPr lang="pt-BR" dirty="0" smtClean="0"/>
              <a:t>) do mundo, o </a:t>
            </a:r>
            <a:r>
              <a:rPr lang="pt-BR" i="1" dirty="0" smtClean="0"/>
              <a:t>Checkers-Player</a:t>
            </a:r>
            <a:r>
              <a:rPr lang="pt-BR" dirty="0" smtClean="0"/>
              <a:t>, sendo a primeira demonstração do conceito de inteligência artificial.</a:t>
            </a:r>
          </a:p>
        </p:txBody>
      </p:sp>
      <p:pic>
        <p:nvPicPr>
          <p:cNvPr id="4" name="Picture 2" descr="Image result for john mccarthy">
            <a:extLst>
              <a:ext uri="{FF2B5EF4-FFF2-40B4-BE49-F238E27FC236}">
                <a16:creationId xmlns="" xmlns:a16="http://schemas.microsoft.com/office/drawing/2014/main" id="{DE19C2DF-8078-4102-B550-A92881BF2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3640" y="5501390"/>
            <a:ext cx="1379513" cy="1287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an turing">
            <a:extLst>
              <a:ext uri="{FF2B5EF4-FFF2-40B4-BE49-F238E27FC236}">
                <a16:creationId xmlns="" xmlns:a16="http://schemas.microsoft.com/office/drawing/2014/main" id="{0862E423-1136-4EDB-B2A9-B1FA8CD4B8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1110" y="1363032"/>
            <a:ext cx="1115066" cy="14886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NIAC">
            <a:extLst>
              <a:ext uri="{FF2B5EF4-FFF2-40B4-BE49-F238E27FC236}">
                <a16:creationId xmlns="" xmlns:a16="http://schemas.microsoft.com/office/drawing/2014/main" id="{A7485DFF-FD1A-4CA1-88F9-4E9A4732E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170" y="4265853"/>
            <a:ext cx="1473633" cy="11094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erceptron">
            <a:extLst>
              <a:ext uri="{FF2B5EF4-FFF2-40B4-BE49-F238E27FC236}">
                <a16:creationId xmlns="" xmlns:a16="http://schemas.microsoft.com/office/drawing/2014/main" id="{0479D633-174D-4192-A861-856279927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8098" y="2995878"/>
            <a:ext cx="2510109" cy="1078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orge Boole | British mathematician | Britan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2202" y="239080"/>
            <a:ext cx="1130950" cy="13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5CE27FD-CD77-4AE2-9DC9-2670A14C37ED}"/>
              </a:ext>
            </a:extLst>
          </p:cNvPr>
          <p:cNvSpPr>
            <a:spLocks noGrp="1"/>
          </p:cNvSpPr>
          <p:nvPr>
            <p:ph type="title"/>
          </p:nvPr>
        </p:nvSpPr>
        <p:spPr/>
        <p:txBody>
          <a:bodyPr/>
          <a:lstStyle/>
          <a:p>
            <a:r>
              <a:rPr lang="pt-BR" dirty="0"/>
              <a:t>Um </a:t>
            </a:r>
            <a:r>
              <a:rPr lang="pt-BR" dirty="0" smtClean="0"/>
              <a:t>pouco </a:t>
            </a:r>
            <a:r>
              <a:rPr lang="pt-BR" dirty="0"/>
              <a:t>de </a:t>
            </a:r>
            <a:r>
              <a:rPr lang="pt-BR" dirty="0" smtClean="0"/>
              <a:t>história </a:t>
            </a:r>
            <a:r>
              <a:rPr lang="pt-BR" dirty="0"/>
              <a:t>(continuação)</a:t>
            </a:r>
          </a:p>
        </p:txBody>
      </p:sp>
      <p:sp>
        <p:nvSpPr>
          <p:cNvPr id="3" name="Espaço Reservado para Conteúdo 2">
            <a:extLst>
              <a:ext uri="{FF2B5EF4-FFF2-40B4-BE49-F238E27FC236}">
                <a16:creationId xmlns="" xmlns:a16="http://schemas.microsoft.com/office/drawing/2014/main" id="{24C18954-F9B7-41B9-A96D-978A06BDF15B}"/>
              </a:ext>
            </a:extLst>
          </p:cNvPr>
          <p:cNvSpPr>
            <a:spLocks noGrp="1"/>
          </p:cNvSpPr>
          <p:nvPr>
            <p:ph idx="1"/>
          </p:nvPr>
        </p:nvSpPr>
        <p:spPr>
          <a:xfrm>
            <a:off x="838199" y="1690688"/>
            <a:ext cx="8343301" cy="5160111"/>
          </a:xfrm>
        </p:spPr>
        <p:txBody>
          <a:bodyPr>
            <a:normAutofit fontScale="92500" lnSpcReduction="10000"/>
          </a:bodyPr>
          <a:lstStyle/>
          <a:p>
            <a:pPr marL="171450" indent="-171450"/>
            <a:r>
              <a:rPr lang="pt-BR" b="1" dirty="0"/>
              <a:t>1956</a:t>
            </a:r>
            <a:r>
              <a:rPr lang="pt-BR" dirty="0"/>
              <a:t>: Surgimento da área de pesquisa em IA em um workshop no Dartmouth College nos EUA onde o termo IA foi cunhado por John McCarthy</a:t>
            </a:r>
            <a:r>
              <a:rPr lang="pt-BR" dirty="0" smtClean="0"/>
              <a:t>.</a:t>
            </a:r>
            <a:endParaRPr lang="pt-BR" b="1" dirty="0" smtClean="0"/>
          </a:p>
          <a:p>
            <a:pPr marL="171450" indent="-171450"/>
            <a:r>
              <a:rPr lang="pt-BR" b="1" dirty="0" smtClean="0"/>
              <a:t>1958</a:t>
            </a:r>
            <a:r>
              <a:rPr lang="pt-BR" dirty="0"/>
              <a:t>: Frank Rosenblatt cria a primeira rede neural artificial, chamada de </a:t>
            </a:r>
            <a:r>
              <a:rPr lang="pt-BR" i="1" dirty="0"/>
              <a:t>Perceptron</a:t>
            </a:r>
            <a:r>
              <a:rPr lang="pt-BR" dirty="0"/>
              <a:t>.</a:t>
            </a:r>
          </a:p>
          <a:p>
            <a:pPr marL="171450" indent="-171450"/>
            <a:r>
              <a:rPr lang="pt-BR" b="1" dirty="0"/>
              <a:t>1959</a:t>
            </a:r>
            <a:r>
              <a:rPr lang="pt-BR" dirty="0"/>
              <a:t>: Arthur Samuel cunha o termo </a:t>
            </a:r>
            <a:r>
              <a:rPr lang="pt-BR" i="1" dirty="0"/>
              <a:t>Aprendizado de Máquina </a:t>
            </a:r>
            <a:r>
              <a:rPr lang="pt-BR" dirty="0"/>
              <a:t>enquanto trabalhava na IBM.</a:t>
            </a:r>
          </a:p>
          <a:p>
            <a:pPr marL="171450" indent="-171450"/>
            <a:r>
              <a:rPr lang="pt-BR" b="1" dirty="0"/>
              <a:t>1970-1980</a:t>
            </a:r>
            <a:r>
              <a:rPr lang="pt-BR" dirty="0"/>
              <a:t>: Devido a limitação dos computadores da época, IA atravessou alguns </a:t>
            </a:r>
            <a:r>
              <a:rPr lang="pt-BR" b="1" i="1" dirty="0"/>
              <a:t>invernos</a:t>
            </a:r>
            <a:r>
              <a:rPr lang="pt-BR" dirty="0"/>
              <a:t>, i.e., interesse e financiamentos na área diminuíram drasticamente</a:t>
            </a:r>
            <a:r>
              <a:rPr lang="pt-BR" dirty="0" smtClean="0"/>
              <a:t>.</a:t>
            </a:r>
            <a:endParaRPr lang="pt-BR" dirty="0"/>
          </a:p>
          <a:p>
            <a:pPr marL="171450" indent="-171450"/>
            <a:r>
              <a:rPr lang="pt-BR" b="1" dirty="0"/>
              <a:t>1986</a:t>
            </a:r>
            <a:r>
              <a:rPr lang="pt-BR" dirty="0"/>
              <a:t>: Ascensão do aprendizado de máquina: redes neurais retornam a popularidade e grandes avanços em algoritmos e aplicações de ML</a:t>
            </a:r>
            <a:r>
              <a:rPr lang="pt-BR" dirty="0" smtClean="0"/>
              <a:t>.</a:t>
            </a:r>
            <a:endParaRPr lang="pt-BR" dirty="0"/>
          </a:p>
        </p:txBody>
      </p:sp>
      <p:pic>
        <p:nvPicPr>
          <p:cNvPr id="9" name="Picture 12" descr="Image result for perceptron">
            <a:extLst>
              <a:ext uri="{FF2B5EF4-FFF2-40B4-BE49-F238E27FC236}">
                <a16:creationId xmlns="" xmlns:a16="http://schemas.microsoft.com/office/drawing/2014/main" id="{72F489A9-FB97-4D0C-B0D2-799A234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501" y="203618"/>
            <a:ext cx="2844034" cy="1648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chine learning">
            <a:extLst>
              <a:ext uri="{FF2B5EF4-FFF2-40B4-BE49-F238E27FC236}">
                <a16:creationId xmlns="" xmlns:a16="http://schemas.microsoft.com/office/drawing/2014/main" id="{322770BB-38B5-4500-A6C0-20035CF36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709" y="2077483"/>
            <a:ext cx="2398122" cy="1342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5wdKDGBpaQixLjeofLa5ZsTlyqhbDumUZDz08Loc4F_Uaq5mI&amp;s">
            <a:extLst>
              <a:ext uri="{FF2B5EF4-FFF2-40B4-BE49-F238E27FC236}">
                <a16:creationId xmlns="" xmlns:a16="http://schemas.microsoft.com/office/drawing/2014/main" id="{60FE6413-125D-4633-93FE-C3E00FB7D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66"/>
          <a:stretch/>
        </p:blipFill>
        <p:spPr bwMode="auto">
          <a:xfrm>
            <a:off x="9181501" y="3645721"/>
            <a:ext cx="2371450" cy="1382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in ascen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84" y="5214205"/>
            <a:ext cx="2171851" cy="13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3758</TotalTime>
  <Words>7210</Words>
  <Application>Microsoft Office PowerPoint</Application>
  <PresentationFormat>Widescreen</PresentationFormat>
  <Paragraphs>698</Paragraphs>
  <Slides>51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Avaliação do curso</vt:lpstr>
      <vt:lpstr>Motivação</vt:lpstr>
      <vt:lpstr>Um pouco de história</vt:lpstr>
      <vt:lpstr>Um pouco de história (continuação)</vt:lpstr>
      <vt:lpstr>Um pouco de história (continuação)</vt:lpstr>
      <vt:lpstr>Um pouco de história (continuação)</vt:lpstr>
      <vt:lpstr>Inteligência + Artificial (IA)</vt:lpstr>
      <vt:lpstr>Definições e objetivo da IA</vt:lpstr>
      <vt:lpstr>Inteligência Artificial</vt:lpstr>
      <vt:lpstr>Algumas aplicações de IA</vt:lpstr>
      <vt:lpstr>Exemplos interessantes do uso de IA</vt:lpstr>
      <vt:lpstr>Foco do curso</vt:lpstr>
      <vt:lpstr>Mas então, o que é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Principais Algoritmos para Aprendizado Não-Supervisionado (continuação)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PowerPoint Presentation</vt:lpstr>
      <vt:lpstr>O que é Python?</vt:lpstr>
      <vt:lpstr>Por que Python?</vt:lpstr>
      <vt:lpstr>Executando códigos Python na nuvem</vt:lpstr>
      <vt:lpstr>Jupyter</vt:lpstr>
      <vt:lpstr>Goolge Colaboratory (Colab)</vt:lpstr>
      <vt:lpstr>Instalando o Python, Jupyter e outras ferramentas e bibliotecas</vt:lpstr>
      <vt:lpstr>PowerPoint Presentation</vt:lpstr>
      <vt:lpstr>PowerPoint Presentation</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1458</cp:revision>
  <dcterms:created xsi:type="dcterms:W3CDTF">2020-01-20T13:50:05Z</dcterms:created>
  <dcterms:modified xsi:type="dcterms:W3CDTF">2021-05-15T01:29:18Z</dcterms:modified>
</cp:coreProperties>
</file>